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299" r:id="rId5"/>
    <p:sldId id="306" r:id="rId6"/>
    <p:sldId id="257" r:id="rId7"/>
    <p:sldId id="259" r:id="rId8"/>
    <p:sldId id="300" r:id="rId9"/>
    <p:sldId id="260" r:id="rId10"/>
    <p:sldId id="324" r:id="rId11"/>
    <p:sldId id="328" r:id="rId12"/>
    <p:sldId id="325" r:id="rId13"/>
    <p:sldId id="326" r:id="rId14"/>
    <p:sldId id="352" r:id="rId15"/>
    <p:sldId id="330" r:id="rId16"/>
    <p:sldId id="329" r:id="rId17"/>
    <p:sldId id="331" r:id="rId18"/>
    <p:sldId id="333" r:id="rId19"/>
    <p:sldId id="340" r:id="rId20"/>
    <p:sldId id="334" r:id="rId21"/>
    <p:sldId id="335" r:id="rId22"/>
    <p:sldId id="336" r:id="rId23"/>
    <p:sldId id="337" r:id="rId24"/>
    <p:sldId id="338" r:id="rId25"/>
    <p:sldId id="342" r:id="rId26"/>
    <p:sldId id="341" r:id="rId27"/>
    <p:sldId id="343" r:id="rId28"/>
    <p:sldId id="339" r:id="rId29"/>
    <p:sldId id="344" r:id="rId30"/>
    <p:sldId id="345" r:id="rId31"/>
    <p:sldId id="360" r:id="rId32"/>
    <p:sldId id="361" r:id="rId33"/>
    <p:sldId id="359" r:id="rId34"/>
    <p:sldId id="362" r:id="rId35"/>
    <p:sldId id="363" r:id="rId36"/>
    <p:sldId id="346" r:id="rId37"/>
    <p:sldId id="347" r:id="rId38"/>
    <p:sldId id="351" r:id="rId39"/>
    <p:sldId id="349" r:id="rId40"/>
    <p:sldId id="348" r:id="rId41"/>
    <p:sldId id="354" r:id="rId42"/>
    <p:sldId id="350" r:id="rId43"/>
    <p:sldId id="355" r:id="rId44"/>
    <p:sldId id="353" r:id="rId45"/>
    <p:sldId id="357" r:id="rId46"/>
    <p:sldId id="280" r:id="rId4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71" userDrawn="1">
          <p15:clr>
            <a:srgbClr val="A4A3A4"/>
          </p15:clr>
        </p15:guide>
        <p15:guide id="2" pos="3296"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ck LEMONNIER" initials="FL [2]" lastIdx="5" clrIdx="0">
    <p:extLst>
      <p:ext uri="{19B8F6BF-5375-455C-9EA6-DF929625EA0E}">
        <p15:presenceInfo xmlns:p15="http://schemas.microsoft.com/office/powerpoint/2012/main" userId="Franck LEMONNI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ADB9"/>
    <a:srgbClr val="45C4B3"/>
    <a:srgbClr val="035C71"/>
    <a:srgbClr val="345F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2" dt="2026-09-06T11:32:47.160"/>
    <p1510:client id="{2529B12D-4FB7-4EFF-7800-772439E97EDC}" v="461" dt="2026-09-06T11:30:55.136"/>
    <p1510:client id="{610B6E6F-AF44-FB53-52AE-5326F97F8D57}" v="98" dt="2026-09-07T08:20:35.927"/>
    <p1510:client id="{6B75F980-FCA5-A128-28D1-06D9464243AE}" v="94" dt="2026-09-08T07:49:31.432"/>
    <p1510:client id="{6EBDF56E-E65C-A82B-CDB7-5D3044E7DDF4}" v="133" dt="2026-09-07T15:08:54.394"/>
    <p1510:client id="{D8F2447E-F2FB-6C96-5719-8BB3D0312F40}" v="1215" dt="2026-09-07T10:40:28.615"/>
    <p1510:client id="{DDC9722B-7CC8-6F89-9E87-4969F273148D}" v="17" dt="2026-09-07T14:43:12.9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08"/>
    <p:restoredTop sz="94658"/>
  </p:normalViewPr>
  <p:slideViewPr>
    <p:cSldViewPr snapToGrid="0">
      <p:cViewPr>
        <p:scale>
          <a:sx n="57" d="100"/>
          <a:sy n="57" d="100"/>
        </p:scale>
        <p:origin x="2056" y="1528"/>
      </p:cViewPr>
      <p:guideLst>
        <p:guide orient="horz" pos="1071"/>
        <p:guide pos="32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C68CB8-5FC7-45ED-93DC-FB1454AE35D7}" type="datetimeFigureOut">
              <a:rPr lang="fr-FR" smtClean="0"/>
              <a:t>10/09/2026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B14DF8-D249-405E-A560-D365BC83E5C7}" type="slidenum">
              <a:rPr lang="fr-FR" smtClean="0"/>
              <a:t>‹N°›</a:t>
            </a:fld>
            <a:endParaRPr lang="fr-FR"/>
          </a:p>
        </p:txBody>
      </p:sp>
    </p:spTree>
    <p:extLst>
      <p:ext uri="{BB962C8B-B14F-4D97-AF65-F5344CB8AC3E}">
        <p14:creationId xmlns:p14="http://schemas.microsoft.com/office/powerpoint/2010/main" val="685282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6FA6A5-C83A-4DCA-B7F8-E7826D30DA4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2DE9E6C-CC71-486D-A240-778E2E5078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51C6791-B4E9-443D-A162-D91BE57BBFDF}"/>
              </a:ext>
            </a:extLst>
          </p:cNvPr>
          <p:cNvSpPr>
            <a:spLocks noGrp="1"/>
          </p:cNvSpPr>
          <p:nvPr>
            <p:ph type="dt" sz="half" idx="10"/>
          </p:nvPr>
        </p:nvSpPr>
        <p:spPr/>
        <p:txBody>
          <a:bodyPr/>
          <a:lstStyle/>
          <a:p>
            <a:fld id="{CF77680B-9E9A-4DEC-98FD-7F8820E6459F}" type="datetimeFigureOut">
              <a:rPr lang="fr-FR" smtClean="0"/>
              <a:t>10/09/2026</a:t>
            </a:fld>
            <a:endParaRPr lang="fr-FR"/>
          </a:p>
        </p:txBody>
      </p:sp>
      <p:sp>
        <p:nvSpPr>
          <p:cNvPr id="5" name="Espace réservé du pied de page 4">
            <a:extLst>
              <a:ext uri="{FF2B5EF4-FFF2-40B4-BE49-F238E27FC236}">
                <a16:creationId xmlns:a16="http://schemas.microsoft.com/office/drawing/2014/main" id="{1738DED5-A9FA-4BE7-A04C-F321F7D4C3F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5C874E-A567-42EE-8BDF-E237DDE361A6}"/>
              </a:ext>
            </a:extLst>
          </p:cNvPr>
          <p:cNvSpPr>
            <a:spLocks noGrp="1"/>
          </p:cNvSpPr>
          <p:nvPr>
            <p:ph type="sldNum" sz="quarter" idx="12"/>
          </p:nvPr>
        </p:nvSpPr>
        <p:spPr/>
        <p:txBody>
          <a:bodyPr/>
          <a:lstStyle/>
          <a:p>
            <a:fld id="{BFC0FA78-CAA9-40F0-A545-78E638CF718A}" type="slidenum">
              <a:rPr lang="fr-FR" smtClean="0"/>
              <a:t>‹N°›</a:t>
            </a:fld>
            <a:endParaRPr lang="fr-FR"/>
          </a:p>
        </p:txBody>
      </p:sp>
    </p:spTree>
    <p:extLst>
      <p:ext uri="{BB962C8B-B14F-4D97-AF65-F5344CB8AC3E}">
        <p14:creationId xmlns:p14="http://schemas.microsoft.com/office/powerpoint/2010/main" val="19123844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727F06-C057-4674-BDFD-C535E2D0CD3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3E4B8BA-5136-4454-8307-1090EF82264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2FF1419-293F-4475-9879-E7B8E9618902}"/>
              </a:ext>
            </a:extLst>
          </p:cNvPr>
          <p:cNvSpPr>
            <a:spLocks noGrp="1"/>
          </p:cNvSpPr>
          <p:nvPr>
            <p:ph type="dt" sz="half" idx="10"/>
          </p:nvPr>
        </p:nvSpPr>
        <p:spPr/>
        <p:txBody>
          <a:bodyPr/>
          <a:lstStyle/>
          <a:p>
            <a:fld id="{CF77680B-9E9A-4DEC-98FD-7F8820E6459F}" type="datetimeFigureOut">
              <a:rPr lang="fr-FR" smtClean="0"/>
              <a:t>10/09/2026</a:t>
            </a:fld>
            <a:endParaRPr lang="fr-FR"/>
          </a:p>
        </p:txBody>
      </p:sp>
      <p:sp>
        <p:nvSpPr>
          <p:cNvPr id="5" name="Espace réservé du pied de page 4">
            <a:extLst>
              <a:ext uri="{FF2B5EF4-FFF2-40B4-BE49-F238E27FC236}">
                <a16:creationId xmlns:a16="http://schemas.microsoft.com/office/drawing/2014/main" id="{45DD2BDF-7B86-4392-A4FA-A4810774890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38128F2-9077-49EF-9105-04BEA076C296}"/>
              </a:ext>
            </a:extLst>
          </p:cNvPr>
          <p:cNvSpPr>
            <a:spLocks noGrp="1"/>
          </p:cNvSpPr>
          <p:nvPr>
            <p:ph type="sldNum" sz="quarter" idx="12"/>
          </p:nvPr>
        </p:nvSpPr>
        <p:spPr/>
        <p:txBody>
          <a:bodyPr/>
          <a:lstStyle/>
          <a:p>
            <a:fld id="{BFC0FA78-CAA9-40F0-A545-78E638CF718A}" type="slidenum">
              <a:rPr lang="fr-FR" smtClean="0"/>
              <a:t>‹N°›</a:t>
            </a:fld>
            <a:endParaRPr lang="fr-FR"/>
          </a:p>
        </p:txBody>
      </p:sp>
    </p:spTree>
    <p:extLst>
      <p:ext uri="{BB962C8B-B14F-4D97-AF65-F5344CB8AC3E}">
        <p14:creationId xmlns:p14="http://schemas.microsoft.com/office/powerpoint/2010/main" val="3896684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90B656-366C-4DD4-9912-17D6EC2B7FC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0BD0DCA-4F68-48E5-A815-67BF9A95C3F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0AADD72-CDBB-4BD3-BBD3-4B0482E5DC60}"/>
              </a:ext>
            </a:extLst>
          </p:cNvPr>
          <p:cNvSpPr>
            <a:spLocks noGrp="1"/>
          </p:cNvSpPr>
          <p:nvPr>
            <p:ph type="dt" sz="half" idx="10"/>
          </p:nvPr>
        </p:nvSpPr>
        <p:spPr/>
        <p:txBody>
          <a:bodyPr/>
          <a:lstStyle/>
          <a:p>
            <a:fld id="{CF77680B-9E9A-4DEC-98FD-7F8820E6459F}" type="datetimeFigureOut">
              <a:rPr lang="fr-FR" smtClean="0"/>
              <a:t>10/09/2026</a:t>
            </a:fld>
            <a:endParaRPr lang="fr-FR"/>
          </a:p>
        </p:txBody>
      </p:sp>
      <p:sp>
        <p:nvSpPr>
          <p:cNvPr id="5" name="Espace réservé du pied de page 4">
            <a:extLst>
              <a:ext uri="{FF2B5EF4-FFF2-40B4-BE49-F238E27FC236}">
                <a16:creationId xmlns:a16="http://schemas.microsoft.com/office/drawing/2014/main" id="{3379AD42-56F8-414C-AB3D-5C3409BB50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A8F0D06-FF26-497D-A0BB-4AD0D4435416}"/>
              </a:ext>
            </a:extLst>
          </p:cNvPr>
          <p:cNvSpPr>
            <a:spLocks noGrp="1"/>
          </p:cNvSpPr>
          <p:nvPr>
            <p:ph type="sldNum" sz="quarter" idx="12"/>
          </p:nvPr>
        </p:nvSpPr>
        <p:spPr/>
        <p:txBody>
          <a:bodyPr/>
          <a:lstStyle/>
          <a:p>
            <a:fld id="{BFC0FA78-CAA9-40F0-A545-78E638CF718A}" type="slidenum">
              <a:rPr lang="fr-FR" smtClean="0"/>
              <a:t>‹N°›</a:t>
            </a:fld>
            <a:endParaRPr lang="fr-FR"/>
          </a:p>
        </p:txBody>
      </p:sp>
    </p:spTree>
    <p:extLst>
      <p:ext uri="{BB962C8B-B14F-4D97-AF65-F5344CB8AC3E}">
        <p14:creationId xmlns:p14="http://schemas.microsoft.com/office/powerpoint/2010/main" val="3566409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E2CF38-79B1-4D42-BF88-F211C0BBF37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ED2D5CA-66D7-40A2-B186-084295E19CB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BE9951A-B4F1-40EC-B5AC-2C97402676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4391D23-6F2F-4590-B8B2-4E6B07A15EC3}"/>
              </a:ext>
            </a:extLst>
          </p:cNvPr>
          <p:cNvSpPr>
            <a:spLocks noGrp="1"/>
          </p:cNvSpPr>
          <p:nvPr>
            <p:ph type="dt" sz="half" idx="10"/>
          </p:nvPr>
        </p:nvSpPr>
        <p:spPr/>
        <p:txBody>
          <a:bodyPr/>
          <a:lstStyle/>
          <a:p>
            <a:fld id="{CF77680B-9E9A-4DEC-98FD-7F8820E6459F}" type="datetimeFigureOut">
              <a:rPr lang="fr-FR" smtClean="0"/>
              <a:t>10/09/2026</a:t>
            </a:fld>
            <a:endParaRPr lang="fr-FR"/>
          </a:p>
        </p:txBody>
      </p:sp>
      <p:sp>
        <p:nvSpPr>
          <p:cNvPr id="6" name="Espace réservé du pied de page 5">
            <a:extLst>
              <a:ext uri="{FF2B5EF4-FFF2-40B4-BE49-F238E27FC236}">
                <a16:creationId xmlns:a16="http://schemas.microsoft.com/office/drawing/2014/main" id="{8BFC0E95-7EF0-46BC-A264-44D7EE50A4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38BB6A4-A7DB-4C3F-AECA-4E1D1B2952F9}"/>
              </a:ext>
            </a:extLst>
          </p:cNvPr>
          <p:cNvSpPr>
            <a:spLocks noGrp="1"/>
          </p:cNvSpPr>
          <p:nvPr>
            <p:ph type="sldNum" sz="quarter" idx="12"/>
          </p:nvPr>
        </p:nvSpPr>
        <p:spPr/>
        <p:txBody>
          <a:bodyPr/>
          <a:lstStyle/>
          <a:p>
            <a:fld id="{BFC0FA78-CAA9-40F0-A545-78E638CF718A}" type="slidenum">
              <a:rPr lang="fr-FR" smtClean="0"/>
              <a:t>‹N°›</a:t>
            </a:fld>
            <a:endParaRPr lang="fr-FR"/>
          </a:p>
        </p:txBody>
      </p:sp>
    </p:spTree>
    <p:extLst>
      <p:ext uri="{BB962C8B-B14F-4D97-AF65-F5344CB8AC3E}">
        <p14:creationId xmlns:p14="http://schemas.microsoft.com/office/powerpoint/2010/main" val="1732335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92425A-FBFF-4A7C-9F77-BA8093772F4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0EEAF3B-400A-4551-9A84-2D8384F970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BB9AC0F-2915-4A13-A806-B0E6EC012D5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A585CF9-755F-4DA4-A74A-CE4EE7953A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7EE1DB9-5972-48D1-BD11-59378F1A0B7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FF465AD-19C0-4F41-8A3A-8AD775EBBA98}"/>
              </a:ext>
            </a:extLst>
          </p:cNvPr>
          <p:cNvSpPr>
            <a:spLocks noGrp="1"/>
          </p:cNvSpPr>
          <p:nvPr>
            <p:ph type="dt" sz="half" idx="10"/>
          </p:nvPr>
        </p:nvSpPr>
        <p:spPr/>
        <p:txBody>
          <a:bodyPr/>
          <a:lstStyle/>
          <a:p>
            <a:fld id="{CF77680B-9E9A-4DEC-98FD-7F8820E6459F}" type="datetimeFigureOut">
              <a:rPr lang="fr-FR" smtClean="0"/>
              <a:t>10/09/2026</a:t>
            </a:fld>
            <a:endParaRPr lang="fr-FR"/>
          </a:p>
        </p:txBody>
      </p:sp>
      <p:sp>
        <p:nvSpPr>
          <p:cNvPr id="8" name="Espace réservé du pied de page 7">
            <a:extLst>
              <a:ext uri="{FF2B5EF4-FFF2-40B4-BE49-F238E27FC236}">
                <a16:creationId xmlns:a16="http://schemas.microsoft.com/office/drawing/2014/main" id="{94F6CF3A-42F4-4802-B342-CC780282FF9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1C6C0DF-B397-43E7-9E95-5324F6733899}"/>
              </a:ext>
            </a:extLst>
          </p:cNvPr>
          <p:cNvSpPr>
            <a:spLocks noGrp="1"/>
          </p:cNvSpPr>
          <p:nvPr>
            <p:ph type="sldNum" sz="quarter" idx="12"/>
          </p:nvPr>
        </p:nvSpPr>
        <p:spPr/>
        <p:txBody>
          <a:bodyPr/>
          <a:lstStyle/>
          <a:p>
            <a:fld id="{BFC0FA78-CAA9-40F0-A545-78E638CF718A}" type="slidenum">
              <a:rPr lang="fr-FR" smtClean="0"/>
              <a:t>‹N°›</a:t>
            </a:fld>
            <a:endParaRPr lang="fr-FR"/>
          </a:p>
        </p:txBody>
      </p:sp>
    </p:spTree>
    <p:extLst>
      <p:ext uri="{BB962C8B-B14F-4D97-AF65-F5344CB8AC3E}">
        <p14:creationId xmlns:p14="http://schemas.microsoft.com/office/powerpoint/2010/main" val="498967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08EC1A-03AF-4CCE-9C55-621D166A0B8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151F7A8-5F74-4DEF-A7F8-A4A3C970C154}"/>
              </a:ext>
            </a:extLst>
          </p:cNvPr>
          <p:cNvSpPr>
            <a:spLocks noGrp="1"/>
          </p:cNvSpPr>
          <p:nvPr>
            <p:ph type="dt" sz="half" idx="10"/>
          </p:nvPr>
        </p:nvSpPr>
        <p:spPr/>
        <p:txBody>
          <a:bodyPr/>
          <a:lstStyle/>
          <a:p>
            <a:fld id="{CF77680B-9E9A-4DEC-98FD-7F8820E6459F}" type="datetimeFigureOut">
              <a:rPr lang="fr-FR" smtClean="0"/>
              <a:t>10/09/2026</a:t>
            </a:fld>
            <a:endParaRPr lang="fr-FR"/>
          </a:p>
        </p:txBody>
      </p:sp>
      <p:sp>
        <p:nvSpPr>
          <p:cNvPr id="4" name="Espace réservé du pied de page 3">
            <a:extLst>
              <a:ext uri="{FF2B5EF4-FFF2-40B4-BE49-F238E27FC236}">
                <a16:creationId xmlns:a16="http://schemas.microsoft.com/office/drawing/2014/main" id="{2EC9082D-C37D-492C-9377-456AC320BA1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BC7F423-286A-4FA2-9E17-0573F46332E0}"/>
              </a:ext>
            </a:extLst>
          </p:cNvPr>
          <p:cNvSpPr>
            <a:spLocks noGrp="1"/>
          </p:cNvSpPr>
          <p:nvPr>
            <p:ph type="sldNum" sz="quarter" idx="12"/>
          </p:nvPr>
        </p:nvSpPr>
        <p:spPr/>
        <p:txBody>
          <a:bodyPr/>
          <a:lstStyle/>
          <a:p>
            <a:fld id="{BFC0FA78-CAA9-40F0-A545-78E638CF718A}" type="slidenum">
              <a:rPr lang="fr-FR" smtClean="0"/>
              <a:t>‹N°›</a:t>
            </a:fld>
            <a:endParaRPr lang="fr-FR"/>
          </a:p>
        </p:txBody>
      </p:sp>
    </p:spTree>
    <p:extLst>
      <p:ext uri="{BB962C8B-B14F-4D97-AF65-F5344CB8AC3E}">
        <p14:creationId xmlns:p14="http://schemas.microsoft.com/office/powerpoint/2010/main" val="1439872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E0DE72F-679B-45F1-93F4-C64609DC4A6F}"/>
              </a:ext>
            </a:extLst>
          </p:cNvPr>
          <p:cNvSpPr>
            <a:spLocks noGrp="1"/>
          </p:cNvSpPr>
          <p:nvPr>
            <p:ph type="dt" sz="half" idx="10"/>
          </p:nvPr>
        </p:nvSpPr>
        <p:spPr/>
        <p:txBody>
          <a:bodyPr/>
          <a:lstStyle/>
          <a:p>
            <a:fld id="{CF77680B-9E9A-4DEC-98FD-7F8820E6459F}" type="datetimeFigureOut">
              <a:rPr lang="fr-FR" smtClean="0"/>
              <a:t>10/09/2026</a:t>
            </a:fld>
            <a:endParaRPr lang="fr-FR"/>
          </a:p>
        </p:txBody>
      </p:sp>
      <p:sp>
        <p:nvSpPr>
          <p:cNvPr id="3" name="Espace réservé du pied de page 2">
            <a:extLst>
              <a:ext uri="{FF2B5EF4-FFF2-40B4-BE49-F238E27FC236}">
                <a16:creationId xmlns:a16="http://schemas.microsoft.com/office/drawing/2014/main" id="{42469258-4884-4449-8888-72C30A9655B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A043E66-3A1D-48CE-B38B-22FBDB370EB8}"/>
              </a:ext>
            </a:extLst>
          </p:cNvPr>
          <p:cNvSpPr>
            <a:spLocks noGrp="1"/>
          </p:cNvSpPr>
          <p:nvPr>
            <p:ph type="sldNum" sz="quarter" idx="12"/>
          </p:nvPr>
        </p:nvSpPr>
        <p:spPr/>
        <p:txBody>
          <a:bodyPr/>
          <a:lstStyle/>
          <a:p>
            <a:fld id="{BFC0FA78-CAA9-40F0-A545-78E638CF718A}" type="slidenum">
              <a:rPr lang="fr-FR" smtClean="0"/>
              <a:t>‹N°›</a:t>
            </a:fld>
            <a:endParaRPr lang="fr-FR"/>
          </a:p>
        </p:txBody>
      </p:sp>
    </p:spTree>
    <p:extLst>
      <p:ext uri="{BB962C8B-B14F-4D97-AF65-F5344CB8AC3E}">
        <p14:creationId xmlns:p14="http://schemas.microsoft.com/office/powerpoint/2010/main" val="265517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7A8453-1763-4B8B-97F9-5004CF11B77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199287E-7706-41D6-B995-A5C68696A0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6FA1A87-B34A-48CB-BBE5-FD47ACF69F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A360E87-DF9F-40D3-BECD-FF7EB084BF23}"/>
              </a:ext>
            </a:extLst>
          </p:cNvPr>
          <p:cNvSpPr>
            <a:spLocks noGrp="1"/>
          </p:cNvSpPr>
          <p:nvPr>
            <p:ph type="dt" sz="half" idx="10"/>
          </p:nvPr>
        </p:nvSpPr>
        <p:spPr/>
        <p:txBody>
          <a:bodyPr/>
          <a:lstStyle/>
          <a:p>
            <a:fld id="{CF77680B-9E9A-4DEC-98FD-7F8820E6459F}" type="datetimeFigureOut">
              <a:rPr lang="fr-FR" smtClean="0"/>
              <a:t>10/09/2026</a:t>
            </a:fld>
            <a:endParaRPr lang="fr-FR"/>
          </a:p>
        </p:txBody>
      </p:sp>
      <p:sp>
        <p:nvSpPr>
          <p:cNvPr id="6" name="Espace réservé du pied de page 5">
            <a:extLst>
              <a:ext uri="{FF2B5EF4-FFF2-40B4-BE49-F238E27FC236}">
                <a16:creationId xmlns:a16="http://schemas.microsoft.com/office/drawing/2014/main" id="{4A0BE76C-985F-45C9-94B9-69AF21AB73E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D746478-C330-4230-A739-7F75A5494321}"/>
              </a:ext>
            </a:extLst>
          </p:cNvPr>
          <p:cNvSpPr>
            <a:spLocks noGrp="1"/>
          </p:cNvSpPr>
          <p:nvPr>
            <p:ph type="sldNum" sz="quarter" idx="12"/>
          </p:nvPr>
        </p:nvSpPr>
        <p:spPr/>
        <p:txBody>
          <a:bodyPr/>
          <a:lstStyle/>
          <a:p>
            <a:fld id="{BFC0FA78-CAA9-40F0-A545-78E638CF718A}" type="slidenum">
              <a:rPr lang="fr-FR" smtClean="0"/>
              <a:t>‹N°›</a:t>
            </a:fld>
            <a:endParaRPr lang="fr-FR"/>
          </a:p>
        </p:txBody>
      </p:sp>
    </p:spTree>
    <p:extLst>
      <p:ext uri="{BB962C8B-B14F-4D97-AF65-F5344CB8AC3E}">
        <p14:creationId xmlns:p14="http://schemas.microsoft.com/office/powerpoint/2010/main" val="730883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F88E8B-7A48-4B7F-8956-611F8FD509A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D2B9994-6767-443D-9937-30235323D4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FCF085C-845F-4649-AE1A-EFD72B1A30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8AA0C17-2D88-422C-8CC7-2C909B04C502}"/>
              </a:ext>
            </a:extLst>
          </p:cNvPr>
          <p:cNvSpPr>
            <a:spLocks noGrp="1"/>
          </p:cNvSpPr>
          <p:nvPr>
            <p:ph type="dt" sz="half" idx="10"/>
          </p:nvPr>
        </p:nvSpPr>
        <p:spPr/>
        <p:txBody>
          <a:bodyPr/>
          <a:lstStyle/>
          <a:p>
            <a:fld id="{CF77680B-9E9A-4DEC-98FD-7F8820E6459F}" type="datetimeFigureOut">
              <a:rPr lang="fr-FR" smtClean="0"/>
              <a:t>10/09/2026</a:t>
            </a:fld>
            <a:endParaRPr lang="fr-FR"/>
          </a:p>
        </p:txBody>
      </p:sp>
      <p:sp>
        <p:nvSpPr>
          <p:cNvPr id="6" name="Espace réservé du pied de page 5">
            <a:extLst>
              <a:ext uri="{FF2B5EF4-FFF2-40B4-BE49-F238E27FC236}">
                <a16:creationId xmlns:a16="http://schemas.microsoft.com/office/drawing/2014/main" id="{F5BC63BF-7B7D-4ED8-8A91-B8DBEB1EE21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51F369E-3788-48A6-AEE6-ACEA3F5B542B}"/>
              </a:ext>
            </a:extLst>
          </p:cNvPr>
          <p:cNvSpPr>
            <a:spLocks noGrp="1"/>
          </p:cNvSpPr>
          <p:nvPr>
            <p:ph type="sldNum" sz="quarter" idx="12"/>
          </p:nvPr>
        </p:nvSpPr>
        <p:spPr/>
        <p:txBody>
          <a:bodyPr/>
          <a:lstStyle/>
          <a:p>
            <a:fld id="{BFC0FA78-CAA9-40F0-A545-78E638CF718A}" type="slidenum">
              <a:rPr lang="fr-FR" smtClean="0"/>
              <a:t>‹N°›</a:t>
            </a:fld>
            <a:endParaRPr lang="fr-FR"/>
          </a:p>
        </p:txBody>
      </p:sp>
    </p:spTree>
    <p:extLst>
      <p:ext uri="{BB962C8B-B14F-4D97-AF65-F5344CB8AC3E}">
        <p14:creationId xmlns:p14="http://schemas.microsoft.com/office/powerpoint/2010/main" val="4121711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60E032-D49B-4EDA-8CC6-0543A12C704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56F0375-FD6D-4109-A42F-A885940477F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A06B12-5687-4D13-9691-588A516C297B}"/>
              </a:ext>
            </a:extLst>
          </p:cNvPr>
          <p:cNvSpPr>
            <a:spLocks noGrp="1"/>
          </p:cNvSpPr>
          <p:nvPr>
            <p:ph type="dt" sz="half" idx="10"/>
          </p:nvPr>
        </p:nvSpPr>
        <p:spPr/>
        <p:txBody>
          <a:bodyPr/>
          <a:lstStyle/>
          <a:p>
            <a:fld id="{CF77680B-9E9A-4DEC-98FD-7F8820E6459F}" type="datetimeFigureOut">
              <a:rPr lang="fr-FR" smtClean="0"/>
              <a:t>10/09/2026</a:t>
            </a:fld>
            <a:endParaRPr lang="fr-FR"/>
          </a:p>
        </p:txBody>
      </p:sp>
      <p:sp>
        <p:nvSpPr>
          <p:cNvPr id="5" name="Espace réservé du pied de page 4">
            <a:extLst>
              <a:ext uri="{FF2B5EF4-FFF2-40B4-BE49-F238E27FC236}">
                <a16:creationId xmlns:a16="http://schemas.microsoft.com/office/drawing/2014/main" id="{C12010CF-77A9-4AFB-8DBC-4C04B803F5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B24CDF1-B3A3-4E3D-9485-43CA3E14ACB2}"/>
              </a:ext>
            </a:extLst>
          </p:cNvPr>
          <p:cNvSpPr>
            <a:spLocks noGrp="1"/>
          </p:cNvSpPr>
          <p:nvPr>
            <p:ph type="sldNum" sz="quarter" idx="12"/>
          </p:nvPr>
        </p:nvSpPr>
        <p:spPr/>
        <p:txBody>
          <a:bodyPr/>
          <a:lstStyle/>
          <a:p>
            <a:fld id="{BFC0FA78-CAA9-40F0-A545-78E638CF718A}" type="slidenum">
              <a:rPr lang="fr-FR" smtClean="0"/>
              <a:t>‹N°›</a:t>
            </a:fld>
            <a:endParaRPr lang="fr-FR"/>
          </a:p>
        </p:txBody>
      </p:sp>
    </p:spTree>
    <p:extLst>
      <p:ext uri="{BB962C8B-B14F-4D97-AF65-F5344CB8AC3E}">
        <p14:creationId xmlns:p14="http://schemas.microsoft.com/office/powerpoint/2010/main" val="3472746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6FBB190-0FE0-47B5-9535-903973974C8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A053212-F909-43F9-BDF9-BDC97953703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EE7F772-9E8B-405B-A397-CD4004CCB5E1}"/>
              </a:ext>
            </a:extLst>
          </p:cNvPr>
          <p:cNvSpPr>
            <a:spLocks noGrp="1"/>
          </p:cNvSpPr>
          <p:nvPr>
            <p:ph type="dt" sz="half" idx="10"/>
          </p:nvPr>
        </p:nvSpPr>
        <p:spPr/>
        <p:txBody>
          <a:bodyPr/>
          <a:lstStyle/>
          <a:p>
            <a:fld id="{CF77680B-9E9A-4DEC-98FD-7F8820E6459F}" type="datetimeFigureOut">
              <a:rPr lang="fr-FR" smtClean="0"/>
              <a:t>10/09/2026</a:t>
            </a:fld>
            <a:endParaRPr lang="fr-FR"/>
          </a:p>
        </p:txBody>
      </p:sp>
      <p:sp>
        <p:nvSpPr>
          <p:cNvPr id="5" name="Espace réservé du pied de page 4">
            <a:extLst>
              <a:ext uri="{FF2B5EF4-FFF2-40B4-BE49-F238E27FC236}">
                <a16:creationId xmlns:a16="http://schemas.microsoft.com/office/drawing/2014/main" id="{1497CE45-417D-4141-B34F-42C788AED95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7EC7332-7EF9-4413-86FF-F8EC31A5A40E}"/>
              </a:ext>
            </a:extLst>
          </p:cNvPr>
          <p:cNvSpPr>
            <a:spLocks noGrp="1"/>
          </p:cNvSpPr>
          <p:nvPr>
            <p:ph type="sldNum" sz="quarter" idx="12"/>
          </p:nvPr>
        </p:nvSpPr>
        <p:spPr/>
        <p:txBody>
          <a:bodyPr/>
          <a:lstStyle/>
          <a:p>
            <a:fld id="{BFC0FA78-CAA9-40F0-A545-78E638CF718A}" type="slidenum">
              <a:rPr lang="fr-FR" smtClean="0"/>
              <a:t>‹N°›</a:t>
            </a:fld>
            <a:endParaRPr lang="fr-FR"/>
          </a:p>
        </p:txBody>
      </p:sp>
    </p:spTree>
    <p:extLst>
      <p:ext uri="{BB962C8B-B14F-4D97-AF65-F5344CB8AC3E}">
        <p14:creationId xmlns:p14="http://schemas.microsoft.com/office/powerpoint/2010/main" val="487101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31A3BCC-6843-45AD-92BB-A61DA57C84F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37EDC2E-3A28-4D1B-8544-0A18122932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7D89351-4CF7-4AF9-AA27-3F9AFBB40D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77680B-9E9A-4DEC-98FD-7F8820E6459F}" type="datetimeFigureOut">
              <a:rPr lang="fr-FR" smtClean="0"/>
              <a:t>10/09/2026</a:t>
            </a:fld>
            <a:endParaRPr lang="fr-FR"/>
          </a:p>
        </p:txBody>
      </p:sp>
      <p:sp>
        <p:nvSpPr>
          <p:cNvPr id="5" name="Espace réservé du pied de page 4">
            <a:extLst>
              <a:ext uri="{FF2B5EF4-FFF2-40B4-BE49-F238E27FC236}">
                <a16:creationId xmlns:a16="http://schemas.microsoft.com/office/drawing/2014/main" id="{688156DE-F78D-46F0-81B6-F45ADBFCAA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89153E4-5E56-43E4-88C9-FC63273C46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C0FA78-CAA9-40F0-A545-78E638CF718A}" type="slidenum">
              <a:rPr lang="fr-FR" smtClean="0"/>
              <a:t>‹N°›</a:t>
            </a:fld>
            <a:endParaRPr lang="fr-FR"/>
          </a:p>
        </p:txBody>
      </p:sp>
    </p:spTree>
    <p:extLst>
      <p:ext uri="{BB962C8B-B14F-4D97-AF65-F5344CB8AC3E}">
        <p14:creationId xmlns:p14="http://schemas.microsoft.com/office/powerpoint/2010/main" val="14545441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mailto:assistantmedical@isrp.fr"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8DDF3C6-40EA-4A0F-93D0-406AE8048D79}"/>
              </a:ext>
            </a:extLst>
          </p:cNvPr>
          <p:cNvSpPr/>
          <p:nvPr/>
        </p:nvSpPr>
        <p:spPr>
          <a:xfrm>
            <a:off x="-11206" y="937592"/>
            <a:ext cx="12203206" cy="4990465"/>
          </a:xfrm>
          <a:prstGeom prst="rect">
            <a:avLst/>
          </a:prstGeom>
          <a:solidFill>
            <a:srgbClr val="33ADB9"/>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ZoneTexte 1">
            <a:extLst>
              <a:ext uri="{FF2B5EF4-FFF2-40B4-BE49-F238E27FC236}">
                <a16:creationId xmlns:a16="http://schemas.microsoft.com/office/drawing/2014/main" id="{6A9F9CE0-E0DE-0B4F-8864-314814F24942}"/>
              </a:ext>
            </a:extLst>
          </p:cNvPr>
          <p:cNvSpPr txBox="1"/>
          <p:nvPr/>
        </p:nvSpPr>
        <p:spPr>
          <a:xfrm>
            <a:off x="10243012" y="6226106"/>
            <a:ext cx="1556782" cy="369332"/>
          </a:xfrm>
          <a:prstGeom prst="rect">
            <a:avLst/>
          </a:prstGeom>
          <a:noFill/>
        </p:spPr>
        <p:txBody>
          <a:bodyPr wrap="square" lIns="91440" tIns="45720" rIns="91440" bIns="45720" rtlCol="0" anchor="t">
            <a:spAutoFit/>
          </a:bodyPr>
          <a:lstStyle/>
          <a:p>
            <a:r>
              <a:rPr lang="fr-FR">
                <a:solidFill>
                  <a:schemeClr val="tx1">
                    <a:lumMod val="50000"/>
                    <a:lumOff val="50000"/>
                  </a:schemeClr>
                </a:solidFill>
              </a:rPr>
              <a:t>Version 2026</a:t>
            </a:r>
            <a:endParaRPr lang="fr-FR">
              <a:solidFill>
                <a:schemeClr val="tx1">
                  <a:lumMod val="50000"/>
                  <a:lumOff val="50000"/>
                </a:schemeClr>
              </a:solidFill>
              <a:ea typeface="Calibri"/>
              <a:cs typeface="Calibri"/>
            </a:endParaRPr>
          </a:p>
        </p:txBody>
      </p:sp>
      <p:pic>
        <p:nvPicPr>
          <p:cNvPr id="6" name="Image 5">
            <a:extLst>
              <a:ext uri="{FF2B5EF4-FFF2-40B4-BE49-F238E27FC236}">
                <a16:creationId xmlns:a16="http://schemas.microsoft.com/office/drawing/2014/main" id="{0C268CDC-5FCF-BC62-843F-E4746C7628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0229" y="1703607"/>
            <a:ext cx="3732027" cy="1722474"/>
          </a:xfrm>
          <a:prstGeom prst="rect">
            <a:avLst/>
          </a:prstGeom>
        </p:spPr>
      </p:pic>
      <p:sp>
        <p:nvSpPr>
          <p:cNvPr id="5" name="Google Shape;55;p13">
            <a:extLst>
              <a:ext uri="{FF2B5EF4-FFF2-40B4-BE49-F238E27FC236}">
                <a16:creationId xmlns:a16="http://schemas.microsoft.com/office/drawing/2014/main" id="{E4E5B5B4-B2A2-59C0-F507-9B915437E436}"/>
              </a:ext>
            </a:extLst>
          </p:cNvPr>
          <p:cNvSpPr txBox="1">
            <a:spLocks noGrp="1"/>
          </p:cNvSpPr>
          <p:nvPr/>
        </p:nvSpPr>
        <p:spPr>
          <a:xfrm>
            <a:off x="3718363" y="3708078"/>
            <a:ext cx="4769216" cy="1188840"/>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a:r>
              <a:rPr lang="fr" sz="2000" b="1" dirty="0">
                <a:solidFill>
                  <a:schemeClr val="bg1"/>
                </a:solidFill>
              </a:rPr>
              <a:t>ISRP – Service Formation Continue</a:t>
            </a:r>
            <a:endParaRPr lang="fr" sz="2000">
              <a:solidFill>
                <a:schemeClr val="bg1"/>
              </a:solidFill>
              <a:ea typeface="Calibri"/>
              <a:cs typeface="Calibri"/>
            </a:endParaRPr>
          </a:p>
          <a:p>
            <a:pPr marL="0" lvl="0" indent="0" algn="ctr">
              <a:lnSpc>
                <a:spcPct val="114999"/>
              </a:lnSpc>
              <a:spcBef>
                <a:spcPts val="1800"/>
              </a:spcBef>
              <a:spcAft>
                <a:spcPts val="400"/>
              </a:spcAft>
              <a:buSzPts val="1100"/>
              <a:buFont typeface="Arial"/>
              <a:buNone/>
            </a:pPr>
            <a:r>
              <a:rPr lang="fr" dirty="0">
                <a:solidFill>
                  <a:schemeClr val="bg1"/>
                </a:solidFill>
              </a:rPr>
              <a:t>CQP ASSISTANT MÉDICAL – RNCP 40913</a:t>
            </a:r>
            <a:endParaRPr>
              <a:solidFill>
                <a:schemeClr val="bg1"/>
              </a:solidFill>
              <a:ea typeface="Calibri"/>
              <a:cs typeface="Calibri"/>
            </a:endParaRPr>
          </a:p>
        </p:txBody>
      </p:sp>
    </p:spTree>
    <p:extLst>
      <p:ext uri="{BB962C8B-B14F-4D97-AF65-F5344CB8AC3E}">
        <p14:creationId xmlns:p14="http://schemas.microsoft.com/office/powerpoint/2010/main" val="3351035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ZoneTexte 16">
            <a:extLst>
              <a:ext uri="{FF2B5EF4-FFF2-40B4-BE49-F238E27FC236}">
                <a16:creationId xmlns:a16="http://schemas.microsoft.com/office/drawing/2014/main" id="{6F0CB91A-C00D-4D89-B477-2BDF046ACBB8}"/>
              </a:ext>
            </a:extLst>
          </p:cNvPr>
          <p:cNvSpPr txBox="1"/>
          <p:nvPr/>
        </p:nvSpPr>
        <p:spPr>
          <a:xfrm>
            <a:off x="170069" y="2420888"/>
            <a:ext cx="5904656" cy="1200329"/>
          </a:xfrm>
          <a:prstGeom prst="rect">
            <a:avLst/>
          </a:prstGeom>
          <a:noFill/>
        </p:spPr>
        <p:txBody>
          <a:bodyPr wrap="square" rtlCol="0">
            <a:spAutoFit/>
          </a:bodyPr>
          <a:lstStyle/>
          <a:p>
            <a:pPr algn="ctr"/>
            <a:r>
              <a:rPr lang="fr-FR" sz="3600">
                <a:solidFill>
                  <a:schemeClr val="bg1"/>
                </a:solidFill>
                <a:latin typeface="Gotham Book" panose="02000604040000020004" pitchFamily="50" charset="0"/>
              </a:rPr>
              <a:t>Atelier découverte </a:t>
            </a:r>
          </a:p>
          <a:p>
            <a:pPr algn="ctr"/>
            <a:r>
              <a:rPr lang="fr-FR" sz="3600">
                <a:solidFill>
                  <a:schemeClr val="bg1"/>
                </a:solidFill>
                <a:latin typeface="Gotham Book" panose="02000604040000020004" pitchFamily="50" charset="0"/>
              </a:rPr>
              <a:t>du métier de Psychomotricien</a:t>
            </a:r>
          </a:p>
        </p:txBody>
      </p:sp>
      <p:sp>
        <p:nvSpPr>
          <p:cNvPr id="8" name="Rectangle 7">
            <a:extLst>
              <a:ext uri="{FF2B5EF4-FFF2-40B4-BE49-F238E27FC236}">
                <a16:creationId xmlns:a16="http://schemas.microsoft.com/office/drawing/2014/main" id="{4D0FA023-12D3-924C-922A-7452316AB664}"/>
              </a:ext>
            </a:extLst>
          </p:cNvPr>
          <p:cNvSpPr/>
          <p:nvPr/>
        </p:nvSpPr>
        <p:spPr>
          <a:xfrm>
            <a:off x="191344" y="1700808"/>
            <a:ext cx="5040559" cy="5157786"/>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3E99D20B-8647-AABF-4AFE-2BFD03DAB5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54;p13">
            <a:extLst>
              <a:ext uri="{FF2B5EF4-FFF2-40B4-BE49-F238E27FC236}">
                <a16:creationId xmlns:a16="http://schemas.microsoft.com/office/drawing/2014/main" id="{A4D13DE6-8450-54D9-FE11-BB9CCB38E2CF}"/>
              </a:ext>
            </a:extLst>
          </p:cNvPr>
          <p:cNvSpPr txBox="1">
            <a:spLocks noGrp="1"/>
          </p:cNvSpPr>
          <p:nvPr/>
        </p:nvSpPr>
        <p:spPr>
          <a:xfrm>
            <a:off x="413690" y="1966803"/>
            <a:ext cx="4311821" cy="906001"/>
          </a:xfrm>
          <a:prstGeom prst="rect">
            <a:avLst/>
          </a:prstGeom>
        </p:spPr>
        <p:txBody>
          <a:bodyPr spcFirstLastPara="1" vert="horz" wrap="square" lIns="91425" tIns="91425" rIns="91425" bIns="91425" rtlCol="0" anchor="b" anchorCtr="0">
            <a:normAutofit fontScale="97500"/>
          </a:bodyPr>
          <a:lstStyle>
            <a:lvl1pPr algn="r" defTabSz="457200" rtl="0" eaLnBrk="1" latinLnBrk="0" hangingPunct="1">
              <a:spcBef>
                <a:spcPct val="0"/>
              </a:spcBef>
              <a:buNone/>
              <a:defRPr sz="9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spcBef>
                <a:spcPts val="0"/>
              </a:spcBef>
            </a:pPr>
            <a:r>
              <a:rPr lang="fr" sz="2800" b="1" dirty="0">
                <a:solidFill>
                  <a:schemeClr val="bg1"/>
                </a:solidFill>
              </a:rPr>
              <a:t>Livret d’accueil du stagiaire </a:t>
            </a:r>
            <a:endParaRPr lang="fr" sz="2800" b="1">
              <a:solidFill>
                <a:schemeClr val="bg1"/>
              </a:solidFill>
              <a:ea typeface="Calibri Light"/>
              <a:cs typeface="Calibri Light"/>
            </a:endParaRPr>
          </a:p>
        </p:txBody>
      </p:sp>
      <p:sp>
        <p:nvSpPr>
          <p:cNvPr id="4" name="Google Shape;55;p13">
            <a:extLst>
              <a:ext uri="{FF2B5EF4-FFF2-40B4-BE49-F238E27FC236}">
                <a16:creationId xmlns:a16="http://schemas.microsoft.com/office/drawing/2014/main" id="{2A2A5E8B-DDE5-80E3-1C7A-11FCD9BDDEEA}"/>
              </a:ext>
            </a:extLst>
          </p:cNvPr>
          <p:cNvSpPr txBox="1">
            <a:spLocks noGrp="1"/>
          </p:cNvSpPr>
          <p:nvPr/>
        </p:nvSpPr>
        <p:spPr>
          <a:xfrm>
            <a:off x="188510" y="3450342"/>
            <a:ext cx="4769216" cy="1188840"/>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a:r>
              <a:rPr lang="fr" sz="2000" b="1" dirty="0">
                <a:solidFill>
                  <a:schemeClr val="bg1"/>
                </a:solidFill>
              </a:rPr>
              <a:t>ISRP – Service Formation Continue</a:t>
            </a:r>
            <a:endParaRPr lang="fr" sz="2000">
              <a:solidFill>
                <a:schemeClr val="bg1"/>
              </a:solidFill>
              <a:ea typeface="Calibri"/>
              <a:cs typeface="Calibri"/>
            </a:endParaRPr>
          </a:p>
          <a:p>
            <a:pPr marL="0" lvl="0" indent="0" algn="ctr">
              <a:lnSpc>
                <a:spcPct val="114999"/>
              </a:lnSpc>
              <a:spcBef>
                <a:spcPts val="1800"/>
              </a:spcBef>
              <a:spcAft>
                <a:spcPts val="400"/>
              </a:spcAft>
              <a:buSzPts val="1100"/>
              <a:buFont typeface="Arial"/>
              <a:buNone/>
            </a:pPr>
            <a:r>
              <a:rPr lang="fr" dirty="0">
                <a:solidFill>
                  <a:schemeClr val="bg1"/>
                </a:solidFill>
              </a:rPr>
              <a:t>CQP ASSISTANT MÉDICAL – RNCP 40913</a:t>
            </a:r>
            <a:endParaRPr>
              <a:solidFill>
                <a:schemeClr val="bg1"/>
              </a:solidFill>
              <a:ea typeface="Calibri"/>
              <a:cs typeface="Calibri"/>
            </a:endParaRPr>
          </a:p>
        </p:txBody>
      </p:sp>
      <p:sp>
        <p:nvSpPr>
          <p:cNvPr id="5" name="Google Shape;57;p13">
            <a:extLst>
              <a:ext uri="{FF2B5EF4-FFF2-40B4-BE49-F238E27FC236}">
                <a16:creationId xmlns:a16="http://schemas.microsoft.com/office/drawing/2014/main" id="{587FA053-5662-3AF3-75DA-8AEEF4E20399}"/>
              </a:ext>
            </a:extLst>
          </p:cNvPr>
          <p:cNvSpPr txBox="1">
            <a:spLocks noGrp="1"/>
          </p:cNvSpPr>
          <p:nvPr/>
        </p:nvSpPr>
        <p:spPr>
          <a:xfrm>
            <a:off x="1188036" y="5166531"/>
            <a:ext cx="2762739" cy="569912"/>
          </a:xfrm>
          <a:prstGeom prst="rect">
            <a:avLst/>
          </a:prstGeom>
        </p:spPr>
        <p:txBody>
          <a:bodyPr spcFirstLastPara="1" vert="horz" wrap="square" lIns="91425" tIns="91425" rIns="91425" bIns="91425" rtlCol="0" anchor="t" anchorCtr="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lvl="0" indent="0" algn="ctr" rtl="0">
              <a:lnSpc>
                <a:spcPct val="115000"/>
              </a:lnSpc>
              <a:spcBef>
                <a:spcPts val="1800"/>
              </a:spcBef>
              <a:spcAft>
                <a:spcPts val="400"/>
              </a:spcAft>
              <a:buNone/>
            </a:pPr>
            <a:r>
              <a:rPr lang="fr" sz="2000" dirty="0">
                <a:solidFill>
                  <a:schemeClr val="bg1"/>
                </a:solidFill>
              </a:rPr>
              <a:t>2026 - 2027</a:t>
            </a:r>
            <a:endParaRPr lang="en-US" sz="2000">
              <a:solidFill>
                <a:schemeClr val="bg1"/>
              </a:solidFill>
              <a:ea typeface="Calibri"/>
              <a:cs typeface="Calibri"/>
            </a:endParaRPr>
          </a:p>
        </p:txBody>
      </p:sp>
      <p:pic>
        <p:nvPicPr>
          <p:cNvPr id="9" name="Image 8">
            <a:extLst>
              <a:ext uri="{FF2B5EF4-FFF2-40B4-BE49-F238E27FC236}">
                <a16:creationId xmlns:a16="http://schemas.microsoft.com/office/drawing/2014/main" id="{B186ECA8-DAEB-1128-B3C6-F1A218E832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1903" y="2303684"/>
            <a:ext cx="6885133" cy="3843108"/>
          </a:xfrm>
          <a:prstGeom prst="rect">
            <a:avLst/>
          </a:prstGeom>
        </p:spPr>
      </p:pic>
    </p:spTree>
    <p:extLst>
      <p:ext uri="{BB962C8B-B14F-4D97-AF65-F5344CB8AC3E}">
        <p14:creationId xmlns:p14="http://schemas.microsoft.com/office/powerpoint/2010/main" val="9490141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8DDF3C6-40EA-4A0F-93D0-406AE8048D79}"/>
              </a:ext>
            </a:extLst>
          </p:cNvPr>
          <p:cNvSpPr/>
          <p:nvPr/>
        </p:nvSpPr>
        <p:spPr>
          <a:xfrm>
            <a:off x="0" y="6023240"/>
            <a:ext cx="12192000" cy="834759"/>
          </a:xfrm>
          <a:prstGeom prst="rect">
            <a:avLst/>
          </a:prstGeom>
          <a:solidFill>
            <a:srgbClr val="33ADB9"/>
          </a:solid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a:extLst>
              <a:ext uri="{FF2B5EF4-FFF2-40B4-BE49-F238E27FC236}">
                <a16:creationId xmlns:a16="http://schemas.microsoft.com/office/drawing/2014/main" id="{6BFA39BF-84EB-3135-A700-32701B1E93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62;p14">
            <a:extLst>
              <a:ext uri="{FF2B5EF4-FFF2-40B4-BE49-F238E27FC236}">
                <a16:creationId xmlns:a16="http://schemas.microsoft.com/office/drawing/2014/main" id="{EA19E331-851D-899C-3A58-31B3BBBF00AF}"/>
              </a:ext>
            </a:extLst>
          </p:cNvPr>
          <p:cNvSpPr txBox="1">
            <a:spLocks noGrp="1"/>
          </p:cNvSpPr>
          <p:nvPr/>
        </p:nvSpPr>
        <p:spPr>
          <a:xfrm>
            <a:off x="1522817" y="1718497"/>
            <a:ext cx="9676280" cy="3085384"/>
          </a:xfrm>
          <a:prstGeom prst="rect">
            <a:avLst/>
          </a:prstGeom>
        </p:spPr>
        <p:txBody>
          <a:bodyPr spcFirstLastPara="1" vert="horz" wrap="square" lIns="91425" tIns="91425" rIns="91425" bIns="91425" rtlCol="0" anchor="ctr" anchorCtr="0">
            <a:noAutofit/>
          </a:bodyPr>
          <a:lstStyle>
            <a:lvl1pPr algn="l" defTabSz="457200" rtl="0" eaLnBrk="1" latinLnBrk="0" hangingPunct="1">
              <a:spcBef>
                <a:spcPct val="0"/>
              </a:spcBef>
              <a:buNone/>
              <a:defRPr sz="10667"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lvl="0" indent="0" algn="l" rtl="0">
              <a:lnSpc>
                <a:spcPct val="115000"/>
              </a:lnSpc>
              <a:spcBef>
                <a:spcPts val="1400"/>
              </a:spcBef>
              <a:spcAft>
                <a:spcPts val="0"/>
              </a:spcAft>
              <a:buClr>
                <a:schemeClr val="dk1"/>
              </a:buClr>
              <a:buSzPts val="990"/>
              <a:buFont typeface="Arial"/>
              <a:buNone/>
            </a:pPr>
            <a:r>
              <a:rPr lang="fr" sz="1600" b="1" dirty="0">
                <a:solidFill>
                  <a:srgbClr val="33ADB9"/>
                </a:solidFill>
              </a:rPr>
              <a:t>Bienvenue dans votre parcours de professionnalisation</a:t>
            </a:r>
            <a:endParaRPr lang="en-US" sz="1600" b="1" dirty="0">
              <a:solidFill>
                <a:srgbClr val="33ADB9"/>
              </a:solidFill>
              <a:ea typeface="Calibri Light"/>
              <a:cs typeface="Calibri Light"/>
            </a:endParaRPr>
          </a:p>
          <a:p>
            <a:pPr marL="381000" marR="381000">
              <a:lnSpc>
                <a:spcPct val="115000"/>
              </a:lnSpc>
              <a:spcBef>
                <a:spcPts val="1200"/>
              </a:spcBef>
              <a:buClr>
                <a:schemeClr val="dk1"/>
              </a:buClr>
              <a:buSzPts val="990"/>
            </a:pPr>
            <a:r>
              <a:rPr lang="fr" sz="1600" dirty="0">
                <a:solidFill>
                  <a:schemeClr val="tx1"/>
                </a:solidFill>
              </a:rPr>
              <a:t>Vous entrez aujourd’hui dans un parcours qui vous prépare à exercer un métier au cœur du fonctionnement du cabinet médical et du parcours de santé du patient.</a:t>
            </a:r>
            <a:br>
              <a:rPr lang="fr" sz="1600" dirty="0"/>
            </a:br>
            <a:r>
              <a:rPr lang="fr" sz="1600" dirty="0">
                <a:solidFill>
                  <a:schemeClr val="tx1"/>
                </a:solidFill>
              </a:rPr>
              <a:t>Tout au long de votre formation, vous développerez les compétences nécessaires à l'exercice du métier d'Assistant médical et construisez progressivement votre posture professionnelle.</a:t>
            </a:r>
            <a:br>
              <a:rPr lang="fr" sz="1600" dirty="0"/>
            </a:br>
            <a:br>
              <a:rPr lang="fr" sz="1600" dirty="0"/>
            </a:br>
            <a:r>
              <a:rPr lang="fr" sz="1600" b="1" dirty="0">
                <a:solidFill>
                  <a:srgbClr val="33ADB9"/>
                </a:solidFill>
              </a:rPr>
              <a:t>Votre objectif : </a:t>
            </a:r>
            <a:r>
              <a:rPr lang="fr" sz="1600" dirty="0">
                <a:solidFill>
                  <a:schemeClr val="tx1"/>
                </a:solidFill>
              </a:rPr>
              <a:t>acquérir les compétences professionnelle nécessaires à l'exercice du métier et obtenir, à l'issue de votre parcours, le certificat Assistant Médical</a:t>
            </a:r>
            <a:endParaRPr lang="fr" sz="1600" dirty="0">
              <a:solidFill>
                <a:schemeClr val="tx1"/>
              </a:solidFill>
              <a:ea typeface="Calibri Light"/>
              <a:cs typeface="Calibri Light"/>
            </a:endParaRPr>
          </a:p>
          <a:p>
            <a:pPr marL="0" lvl="0" indent="0" algn="ctr" rtl="0">
              <a:spcBef>
                <a:spcPts val="1200"/>
              </a:spcBef>
              <a:spcAft>
                <a:spcPts val="0"/>
              </a:spcAft>
              <a:buSzPts val="990"/>
              <a:buNone/>
            </a:pPr>
            <a:endParaRPr sz="1600"/>
          </a:p>
        </p:txBody>
      </p:sp>
      <p:sp>
        <p:nvSpPr>
          <p:cNvPr id="5" name="Google Shape;55;p13">
            <a:extLst>
              <a:ext uri="{FF2B5EF4-FFF2-40B4-BE49-F238E27FC236}">
                <a16:creationId xmlns:a16="http://schemas.microsoft.com/office/drawing/2014/main" id="{E264F9D9-12DF-B821-2C31-9CF61B9C3D52}"/>
              </a:ext>
            </a:extLst>
          </p:cNvPr>
          <p:cNvSpPr txBox="1">
            <a:spLocks noGrp="1"/>
          </p:cNvSpPr>
          <p:nvPr/>
        </p:nvSpPr>
        <p:spPr>
          <a:xfrm>
            <a:off x="7420901" y="6023385"/>
            <a:ext cx="4769216" cy="514764"/>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dirty="0">
                <a:solidFill>
                  <a:schemeClr val="bg1"/>
                </a:solidFill>
              </a:rPr>
              <a:t>CQP ASSISTANT MÉDICAL – RNCP 40913</a:t>
            </a:r>
            <a:endParaRPr lang="en-US" dirty="0">
              <a:solidFill>
                <a:schemeClr val="bg1"/>
              </a:solidFill>
              <a:ea typeface="Calibri"/>
              <a:cs typeface="Calibri"/>
            </a:endParaRPr>
          </a:p>
        </p:txBody>
      </p:sp>
    </p:spTree>
    <p:extLst>
      <p:ext uri="{BB962C8B-B14F-4D97-AF65-F5344CB8AC3E}">
        <p14:creationId xmlns:p14="http://schemas.microsoft.com/office/powerpoint/2010/main" val="2371106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8DDF3C6-40EA-4A0F-93D0-406AE8048D79}"/>
              </a:ext>
            </a:extLst>
          </p:cNvPr>
          <p:cNvSpPr/>
          <p:nvPr/>
        </p:nvSpPr>
        <p:spPr>
          <a:xfrm>
            <a:off x="439719" y="2487238"/>
            <a:ext cx="4029258" cy="1883523"/>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6F235A74-153A-4A34-9229-3F75B680AA8F}"/>
              </a:ext>
            </a:extLst>
          </p:cNvPr>
          <p:cNvSpPr txBox="1"/>
          <p:nvPr/>
        </p:nvSpPr>
        <p:spPr>
          <a:xfrm>
            <a:off x="619432" y="2890390"/>
            <a:ext cx="4029258" cy="584775"/>
          </a:xfrm>
          <a:prstGeom prst="rect">
            <a:avLst/>
          </a:prstGeom>
          <a:noFill/>
        </p:spPr>
        <p:txBody>
          <a:bodyPr wrap="square" lIns="91440" tIns="45720" rIns="91440" bIns="45720" rtlCol="0" anchor="t">
            <a:spAutoFit/>
          </a:bodyPr>
          <a:lstStyle/>
          <a:p>
            <a:r>
              <a:rPr lang="fr-FR" sz="3200" dirty="0">
                <a:solidFill>
                  <a:schemeClr val="bg1"/>
                </a:solidFill>
                <a:latin typeface="Gotham Light"/>
              </a:rPr>
              <a:t>Sommaire</a:t>
            </a:r>
            <a:endParaRPr lang="en-US" dirty="0"/>
          </a:p>
        </p:txBody>
      </p:sp>
      <p:pic>
        <p:nvPicPr>
          <p:cNvPr id="6" name="Image 5">
            <a:extLst>
              <a:ext uri="{FF2B5EF4-FFF2-40B4-BE49-F238E27FC236}">
                <a16:creationId xmlns:a16="http://schemas.microsoft.com/office/drawing/2014/main" id="{A50EFC0F-B588-DBAC-4B6C-334081D625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67;p15">
            <a:extLst>
              <a:ext uri="{FF2B5EF4-FFF2-40B4-BE49-F238E27FC236}">
                <a16:creationId xmlns:a16="http://schemas.microsoft.com/office/drawing/2014/main" id="{E00C611C-75BF-897D-E42A-8C23A961C7B3}"/>
              </a:ext>
            </a:extLst>
          </p:cNvPr>
          <p:cNvSpPr txBox="1"/>
          <p:nvPr/>
        </p:nvSpPr>
        <p:spPr>
          <a:xfrm>
            <a:off x="5046524" y="696164"/>
            <a:ext cx="5139037" cy="6001613"/>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50000"/>
              </a:lnSpc>
            </a:pPr>
            <a:r>
              <a:rPr lang="en-US" sz="1200" dirty="0">
                <a:solidFill>
                  <a:schemeClr val="dk1"/>
                </a:solidFill>
              </a:rPr>
              <a:t>01 — Bienvenue à l’ISRP </a:t>
            </a:r>
            <a:endParaRPr lang="en-US" sz="1200" dirty="0" err="1">
              <a:solidFill>
                <a:schemeClr val="dk1"/>
              </a:solidFill>
            </a:endParaRPr>
          </a:p>
          <a:p>
            <a:pPr>
              <a:lnSpc>
                <a:spcPct val="150000"/>
              </a:lnSpc>
            </a:pPr>
            <a:r>
              <a:rPr lang="en-US" sz="1200" dirty="0">
                <a:solidFill>
                  <a:schemeClr val="dk1"/>
                </a:solidFill>
              </a:rPr>
              <a:t>02 — L’ISRP en quelques mots </a:t>
            </a:r>
          </a:p>
          <a:p>
            <a:pPr>
              <a:lnSpc>
                <a:spcPct val="150000"/>
              </a:lnSpc>
            </a:pPr>
            <a:r>
              <a:rPr lang="en-US" sz="1200" dirty="0">
                <a:solidFill>
                  <a:schemeClr val="dk1"/>
                </a:solidFill>
              </a:rPr>
              <a:t>03 — Nos campus </a:t>
            </a:r>
          </a:p>
          <a:p>
            <a:pPr>
              <a:lnSpc>
                <a:spcPct val="150000"/>
              </a:lnSpc>
            </a:pPr>
            <a:r>
              <a:rPr lang="en-US" sz="1200" dirty="0">
                <a:solidFill>
                  <a:schemeClr val="dk1"/>
                </a:solidFill>
              </a:rPr>
              <a:t>04 — L’équipe qui vous accompagne</a:t>
            </a:r>
          </a:p>
          <a:p>
            <a:pPr>
              <a:lnSpc>
                <a:spcPct val="150000"/>
              </a:lnSpc>
            </a:pPr>
            <a:r>
              <a:rPr lang="en-US" sz="1200" dirty="0">
                <a:solidFill>
                  <a:schemeClr val="dk1"/>
                </a:solidFill>
              </a:rPr>
              <a:t>05— Outils et ressources</a:t>
            </a:r>
            <a:endParaRPr lang="en-US" dirty="0">
              <a:solidFill>
                <a:schemeClr val="dk1"/>
              </a:solidFill>
            </a:endParaRPr>
          </a:p>
          <a:p>
            <a:pPr>
              <a:lnSpc>
                <a:spcPct val="150000"/>
              </a:lnSpc>
            </a:pPr>
            <a:r>
              <a:rPr lang="en-US" sz="1200" dirty="0">
                <a:solidFill>
                  <a:schemeClr val="dk1"/>
                </a:solidFill>
              </a:rPr>
              <a:t>06 — Le métier d’Assistant médical</a:t>
            </a:r>
          </a:p>
          <a:p>
            <a:pPr>
              <a:lnSpc>
                <a:spcPct val="150000"/>
              </a:lnSpc>
            </a:pPr>
            <a:r>
              <a:rPr lang="en-US" sz="1200" dirty="0">
                <a:solidFill>
                  <a:schemeClr val="dk1"/>
                </a:solidFill>
              </a:rPr>
              <a:t>07 — Votre parcours en un coup d’œil</a:t>
            </a:r>
          </a:p>
          <a:p>
            <a:pPr>
              <a:lnSpc>
                <a:spcPct val="150000"/>
              </a:lnSpc>
            </a:pPr>
            <a:r>
              <a:rPr lang="en-US" sz="1200" dirty="0">
                <a:solidFill>
                  <a:schemeClr val="dk1"/>
                </a:solidFill>
              </a:rPr>
              <a:t>08 — Pourquoi suivre cette formation ?</a:t>
            </a:r>
            <a:endParaRPr lang="en-US">
              <a:solidFill>
                <a:schemeClr val="dk1"/>
              </a:solidFill>
            </a:endParaRPr>
          </a:p>
          <a:p>
            <a:pPr>
              <a:lnSpc>
                <a:spcPct val="150000"/>
              </a:lnSpc>
            </a:pPr>
            <a:r>
              <a:rPr lang="en-US" sz="1200" dirty="0">
                <a:solidFill>
                  <a:schemeClr val="dk1"/>
                </a:solidFill>
              </a:rPr>
              <a:t>09 — Comment accéder à la formation ?</a:t>
            </a:r>
          </a:p>
          <a:p>
            <a:pPr>
              <a:lnSpc>
                <a:spcPct val="150000"/>
              </a:lnSpc>
            </a:pPr>
            <a:r>
              <a:rPr lang="en-US" sz="1200" dirty="0">
                <a:solidFill>
                  <a:schemeClr val="dk1"/>
                </a:solidFill>
              </a:rPr>
              <a:t>10— Comment se déroule votre formation ?</a:t>
            </a:r>
          </a:p>
          <a:p>
            <a:pPr>
              <a:lnSpc>
                <a:spcPct val="150000"/>
              </a:lnSpc>
            </a:pPr>
            <a:r>
              <a:rPr lang="en-US" sz="1200" dirty="0">
                <a:solidFill>
                  <a:schemeClr val="dk1"/>
                </a:solidFill>
              </a:rPr>
              <a:t>11— Le programme : les 4 blocs de compétences</a:t>
            </a:r>
          </a:p>
          <a:p>
            <a:pPr>
              <a:lnSpc>
                <a:spcPct val="150000"/>
              </a:lnSpc>
            </a:pPr>
            <a:r>
              <a:rPr lang="en-US" sz="1200" dirty="0">
                <a:solidFill>
                  <a:schemeClr val="dk1"/>
                </a:solidFill>
              </a:rPr>
              <a:t>12— L’AFGSU</a:t>
            </a:r>
          </a:p>
          <a:p>
            <a:pPr>
              <a:lnSpc>
                <a:spcPct val="150000"/>
              </a:lnSpc>
            </a:pPr>
            <a:r>
              <a:rPr lang="en-US" sz="1200" dirty="0">
                <a:solidFill>
                  <a:schemeClr val="dk1"/>
                </a:solidFill>
              </a:rPr>
              <a:t>13— Comment allez-vous être évalué ?</a:t>
            </a:r>
            <a:endParaRPr lang="en-US">
              <a:solidFill>
                <a:schemeClr val="dk1"/>
              </a:solidFill>
            </a:endParaRPr>
          </a:p>
          <a:p>
            <a:pPr>
              <a:lnSpc>
                <a:spcPct val="150000"/>
              </a:lnSpc>
            </a:pPr>
            <a:r>
              <a:rPr lang="en-US" sz="1200" dirty="0">
                <a:solidFill>
                  <a:schemeClr val="dk1"/>
                </a:solidFill>
              </a:rPr>
              <a:t>14— Comment obtenir votre CQP ?</a:t>
            </a:r>
          </a:p>
          <a:p>
            <a:pPr>
              <a:lnSpc>
                <a:spcPct val="150000"/>
              </a:lnSpc>
            </a:pPr>
            <a:r>
              <a:rPr lang="en-US" sz="1200" dirty="0">
                <a:solidFill>
                  <a:schemeClr val="dk1"/>
                </a:solidFill>
              </a:rPr>
              <a:t>15—Le </a:t>
            </a:r>
            <a:r>
              <a:rPr lang="en-US" sz="1200" dirty="0" err="1">
                <a:solidFill>
                  <a:schemeClr val="dk1"/>
                </a:solidFill>
              </a:rPr>
              <a:t>livret</a:t>
            </a:r>
            <a:r>
              <a:rPr lang="en-US" sz="1200" dirty="0">
                <a:solidFill>
                  <a:schemeClr val="dk1"/>
                </a:solidFill>
              </a:rPr>
              <a:t> du stagiaire</a:t>
            </a:r>
            <a:endParaRPr lang="en-US" dirty="0">
              <a:solidFill>
                <a:schemeClr val="dk1"/>
              </a:solidFill>
            </a:endParaRPr>
          </a:p>
          <a:p>
            <a:pPr>
              <a:lnSpc>
                <a:spcPct val="150000"/>
              </a:lnSpc>
            </a:pPr>
            <a:r>
              <a:rPr lang="en-US" sz="1200" dirty="0">
                <a:solidFill>
                  <a:schemeClr val="dk1"/>
                </a:solidFill>
              </a:rPr>
              <a:t>16— Le planning et les temps forts</a:t>
            </a:r>
          </a:p>
          <a:p>
            <a:pPr>
              <a:lnSpc>
                <a:spcPct val="150000"/>
              </a:lnSpc>
            </a:pPr>
            <a:r>
              <a:rPr lang="en-US" sz="1200" dirty="0">
                <a:solidFill>
                  <a:schemeClr val="dk1"/>
                </a:solidFill>
              </a:rPr>
              <a:t>17— Vos droits et vos engagements</a:t>
            </a:r>
          </a:p>
          <a:p>
            <a:pPr>
              <a:lnSpc>
                <a:spcPct val="150000"/>
              </a:lnSpc>
            </a:pPr>
            <a:r>
              <a:rPr lang="en-US" sz="1200" dirty="0">
                <a:solidFill>
                  <a:schemeClr val="dk1"/>
                </a:solidFill>
              </a:rPr>
              <a:t>18— Retards et absences</a:t>
            </a:r>
          </a:p>
          <a:p>
            <a:pPr>
              <a:lnSpc>
                <a:spcPct val="150000"/>
              </a:lnSpc>
            </a:pPr>
            <a:r>
              <a:rPr lang="en-US" sz="1200" dirty="0">
                <a:solidFill>
                  <a:schemeClr val="dk1"/>
                </a:solidFill>
              </a:rPr>
              <a:t>19— Accessibilité et handicap</a:t>
            </a:r>
          </a:p>
          <a:p>
            <a:pPr>
              <a:lnSpc>
                <a:spcPct val="150000"/>
              </a:lnSpc>
            </a:pPr>
            <a:r>
              <a:rPr lang="en-US" sz="1200" dirty="0">
                <a:solidFill>
                  <a:schemeClr val="dk1"/>
                </a:solidFill>
              </a:rPr>
              <a:t>20— Qualité et amélioration continue</a:t>
            </a:r>
          </a:p>
          <a:p>
            <a:pPr>
              <a:lnSpc>
                <a:spcPct val="150000"/>
              </a:lnSpc>
            </a:pPr>
            <a:r>
              <a:rPr lang="en-US" sz="1200" dirty="0">
                <a:solidFill>
                  <a:schemeClr val="dk1"/>
                </a:solidFill>
              </a:rPr>
              <a:t>21— Vos contacts</a:t>
            </a:r>
            <a:endParaRPr sz="1200" dirty="0">
              <a:solidFill>
                <a:schemeClr val="dk1"/>
              </a:solidFill>
            </a:endParaRPr>
          </a:p>
        </p:txBody>
      </p:sp>
      <p:sp>
        <p:nvSpPr>
          <p:cNvPr id="9" name="Google Shape;55;p13">
            <a:extLst>
              <a:ext uri="{FF2B5EF4-FFF2-40B4-BE49-F238E27FC236}">
                <a16:creationId xmlns:a16="http://schemas.microsoft.com/office/drawing/2014/main" id="{BC16E4BA-CEF5-87DD-A851-9974996A347B}"/>
              </a:ext>
            </a:extLst>
          </p:cNvPr>
          <p:cNvSpPr txBox="1">
            <a:spLocks noGrp="1"/>
          </p:cNvSpPr>
          <p:nvPr/>
        </p:nvSpPr>
        <p:spPr>
          <a:xfrm>
            <a:off x="8827670" y="6160154"/>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794740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8DDF3C6-40EA-4A0F-93D0-406AE8048D79}"/>
              </a:ext>
            </a:extLst>
          </p:cNvPr>
          <p:cNvSpPr/>
          <p:nvPr/>
        </p:nvSpPr>
        <p:spPr>
          <a:xfrm>
            <a:off x="206104" y="2420888"/>
            <a:ext cx="6096000" cy="2016224"/>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AE1A3FFC-9DCC-4FD3-95F5-D3617BF128E5}"/>
              </a:ext>
            </a:extLst>
          </p:cNvPr>
          <p:cNvSpPr txBox="1"/>
          <p:nvPr/>
        </p:nvSpPr>
        <p:spPr>
          <a:xfrm>
            <a:off x="639751" y="3167390"/>
            <a:ext cx="5228705" cy="523220"/>
          </a:xfrm>
          <a:prstGeom prst="rect">
            <a:avLst/>
          </a:prstGeom>
          <a:noFill/>
        </p:spPr>
        <p:txBody>
          <a:bodyPr wrap="square" lIns="91440" tIns="45720" rIns="91440" bIns="45720" rtlCol="0" anchor="t">
            <a:spAutoFit/>
          </a:bodyPr>
          <a:lstStyle/>
          <a:p>
            <a:pPr algn="ctr"/>
            <a:r>
              <a:rPr lang="fr-FR" sz="2800" dirty="0">
                <a:solidFill>
                  <a:schemeClr val="bg1"/>
                </a:solidFill>
                <a:latin typeface="Gotham Light"/>
              </a:rPr>
              <a:t>Bienvenue à l'ISRP</a:t>
            </a:r>
          </a:p>
        </p:txBody>
      </p:sp>
      <p:pic>
        <p:nvPicPr>
          <p:cNvPr id="5" name="Image 4">
            <a:extLst>
              <a:ext uri="{FF2B5EF4-FFF2-40B4-BE49-F238E27FC236}">
                <a16:creationId xmlns:a16="http://schemas.microsoft.com/office/drawing/2014/main" id="{D87CFF08-7817-7D15-2817-FB66C0D0B4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pic>
        <p:nvPicPr>
          <p:cNvPr id="2" name="Picture 1">
            <a:extLst>
              <a:ext uri="{FF2B5EF4-FFF2-40B4-BE49-F238E27FC236}">
                <a16:creationId xmlns:a16="http://schemas.microsoft.com/office/drawing/2014/main" id="{30C10C83-69FE-C24E-1597-A51266E9F619}"/>
              </a:ext>
            </a:extLst>
          </p:cNvPr>
          <p:cNvPicPr>
            <a:picLocks noChangeAspect="1"/>
          </p:cNvPicPr>
          <p:nvPr/>
        </p:nvPicPr>
        <p:blipFill>
          <a:blip r:embed="rId3"/>
          <a:stretch>
            <a:fillRect/>
          </a:stretch>
        </p:blipFill>
        <p:spPr>
          <a:xfrm>
            <a:off x="6506817" y="3334301"/>
            <a:ext cx="5143440" cy="2692269"/>
          </a:xfrm>
          <a:prstGeom prst="rect">
            <a:avLst/>
          </a:prstGeom>
        </p:spPr>
      </p:pic>
      <p:pic>
        <p:nvPicPr>
          <p:cNvPr id="6" name="Picture 5">
            <a:extLst>
              <a:ext uri="{FF2B5EF4-FFF2-40B4-BE49-F238E27FC236}">
                <a16:creationId xmlns:a16="http://schemas.microsoft.com/office/drawing/2014/main" id="{FD6016C2-6FF6-C3DD-1490-36CFDFD23340}"/>
              </a:ext>
            </a:extLst>
          </p:cNvPr>
          <p:cNvPicPr>
            <a:picLocks noChangeAspect="1"/>
          </p:cNvPicPr>
          <p:nvPr/>
        </p:nvPicPr>
        <p:blipFill>
          <a:blip r:embed="rId4"/>
          <a:stretch>
            <a:fillRect/>
          </a:stretch>
        </p:blipFill>
        <p:spPr>
          <a:xfrm>
            <a:off x="6511097" y="704654"/>
            <a:ext cx="5143441" cy="2552700"/>
          </a:xfrm>
          <a:prstGeom prst="rect">
            <a:avLst/>
          </a:prstGeom>
        </p:spPr>
      </p:pic>
    </p:spTree>
    <p:extLst>
      <p:ext uri="{BB962C8B-B14F-4D97-AF65-F5344CB8AC3E}">
        <p14:creationId xmlns:p14="http://schemas.microsoft.com/office/powerpoint/2010/main" val="3390290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8DDF3C6-40EA-4A0F-93D0-406AE8048D79}"/>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1C364FFE-4AFB-3B03-E2DE-CD2921E931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73;p16">
            <a:extLst>
              <a:ext uri="{FF2B5EF4-FFF2-40B4-BE49-F238E27FC236}">
                <a16:creationId xmlns:a16="http://schemas.microsoft.com/office/drawing/2014/main" id="{A75B6BAF-8E0C-91EA-F517-C7B5E4FBCE9B}"/>
              </a:ext>
            </a:extLst>
          </p:cNvPr>
          <p:cNvSpPr txBox="1">
            <a:spLocks noGrp="1"/>
          </p:cNvSpPr>
          <p:nvPr/>
        </p:nvSpPr>
        <p:spPr>
          <a:xfrm>
            <a:off x="2235201" y="701040"/>
            <a:ext cx="6447501" cy="99060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1800"/>
              </a:spcBef>
              <a:buSzPts val="1100"/>
            </a:pPr>
            <a:r>
              <a:rPr lang="fr" sz="2400" b="1" dirty="0"/>
              <a:t>01- Bienvenue à l’ISRP</a:t>
            </a:r>
          </a:p>
          <a:p>
            <a:pPr marL="0" lvl="0" indent="0" algn="l">
              <a:lnSpc>
                <a:spcPct val="114999"/>
              </a:lnSpc>
              <a:spcBef>
                <a:spcPts val="1800"/>
              </a:spcBef>
              <a:spcAft>
                <a:spcPts val="0"/>
              </a:spcAft>
              <a:buSzPts val="1100"/>
              <a:buFont typeface="Arial"/>
              <a:buNone/>
            </a:pPr>
            <a:endParaRPr lang="fr" sz="2400" b="1"/>
          </a:p>
          <a:p>
            <a:pPr marL="0" lvl="0" indent="0" algn="l" rtl="0">
              <a:spcBef>
                <a:spcPts val="400"/>
              </a:spcBef>
              <a:spcAft>
                <a:spcPts val="0"/>
              </a:spcAft>
              <a:buNone/>
            </a:pPr>
            <a:endParaRPr sz="2400"/>
          </a:p>
        </p:txBody>
      </p:sp>
      <p:sp>
        <p:nvSpPr>
          <p:cNvPr id="5" name="Google Shape;74;p16">
            <a:extLst>
              <a:ext uri="{FF2B5EF4-FFF2-40B4-BE49-F238E27FC236}">
                <a16:creationId xmlns:a16="http://schemas.microsoft.com/office/drawing/2014/main" id="{FE13D497-B391-579F-A0A3-8B57C19988FF}"/>
              </a:ext>
            </a:extLst>
          </p:cNvPr>
          <p:cNvSpPr txBox="1"/>
          <p:nvPr/>
        </p:nvSpPr>
        <p:spPr>
          <a:xfrm>
            <a:off x="4339173" y="1391549"/>
            <a:ext cx="6565977" cy="5032117"/>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gn="just">
              <a:lnSpc>
                <a:spcPct val="114999"/>
              </a:lnSpc>
              <a:spcBef>
                <a:spcPts val="1800"/>
              </a:spcBef>
            </a:pPr>
            <a:r>
              <a:rPr lang="fr" sz="1200" b="1">
                <a:solidFill>
                  <a:schemeClr val="dk1"/>
                </a:solidFill>
              </a:rPr>
              <a:t>Votre réussite, notre accompagnement</a:t>
            </a:r>
          </a:p>
          <a:p>
            <a:pPr algn="just"/>
            <a:endParaRPr lang="fr" sz="1200">
              <a:solidFill>
                <a:schemeClr val="dk1"/>
              </a:solidFill>
            </a:endParaRPr>
          </a:p>
          <a:p>
            <a:pPr algn="just"/>
            <a:r>
              <a:rPr lang="fr" sz="1200">
                <a:solidFill>
                  <a:schemeClr val="dk1"/>
                </a:solidFill>
              </a:rPr>
              <a:t>Le Service Formation Continue de l’ISRP est heureux de vous accueillir dans votre parcours de préparation au CQP Assistant Médical – RNCP 40913.</a:t>
            </a:r>
          </a:p>
          <a:p>
            <a:pPr algn="just"/>
            <a:endParaRPr lang="fr" sz="1200"/>
          </a:p>
          <a:p>
            <a:pPr algn="just"/>
            <a:r>
              <a:rPr lang="fr" sz="1200">
                <a:solidFill>
                  <a:schemeClr val="dk1"/>
                </a:solidFill>
              </a:rPr>
              <a:t>Cette formation a pour ambition de vous permettre d’acquérir les compétences nécessaires à l’exercice du métier d’Assistant médical et de développer une véritable posture professionnelle au sein d’un cabinet médical.</a:t>
            </a:r>
          </a:p>
          <a:p>
            <a:pPr algn="just"/>
            <a:endParaRPr lang="fr" sz="1200"/>
          </a:p>
          <a:p>
            <a:pPr algn="just"/>
            <a:r>
              <a:rPr lang="fr" sz="1200">
                <a:solidFill>
                  <a:schemeClr val="dk1"/>
                </a:solidFill>
              </a:rPr>
              <a:t>À l’ISRP, votre parcours repose sur trois principes :</a:t>
            </a:r>
          </a:p>
          <a:p>
            <a:pPr algn="just"/>
            <a:endParaRPr lang="fr" sz="1200"/>
          </a:p>
          <a:p>
            <a:pPr algn="just"/>
            <a:r>
              <a:rPr lang="fr" sz="1200" b="1">
                <a:solidFill>
                  <a:schemeClr val="dk1"/>
                </a:solidFill>
              </a:rPr>
              <a:t>APPRENDRE </a:t>
            </a:r>
            <a:r>
              <a:rPr lang="fr" sz="1200">
                <a:solidFill>
                  <a:schemeClr val="dk1"/>
                </a:solidFill>
              </a:rPr>
              <a:t>: Acquérir les connaissances et les compétences indispensables à votre futur métier.</a:t>
            </a:r>
          </a:p>
          <a:p>
            <a:pPr algn="just"/>
            <a:endParaRPr lang="fr" sz="1200"/>
          </a:p>
          <a:p>
            <a:pPr algn="just"/>
            <a:r>
              <a:rPr lang="fr" sz="1200" b="1">
                <a:solidFill>
                  <a:schemeClr val="dk1"/>
                </a:solidFill>
              </a:rPr>
              <a:t>PRATIQUER </a:t>
            </a:r>
            <a:r>
              <a:rPr lang="fr" sz="1200">
                <a:solidFill>
                  <a:schemeClr val="dk1"/>
                </a:solidFill>
              </a:rPr>
              <a:t>: Mettre en application vos acquis dans des situations professionnelles concrètes.</a:t>
            </a:r>
          </a:p>
          <a:p>
            <a:pPr algn="just"/>
            <a:endParaRPr lang="fr" sz="1200"/>
          </a:p>
          <a:p>
            <a:pPr algn="just"/>
            <a:r>
              <a:rPr lang="fr" sz="1200" b="1">
                <a:solidFill>
                  <a:schemeClr val="dk1"/>
                </a:solidFill>
              </a:rPr>
              <a:t>PROGRESSER </a:t>
            </a:r>
            <a:r>
              <a:rPr lang="fr" sz="1200">
                <a:solidFill>
                  <a:schemeClr val="dk1"/>
                </a:solidFill>
              </a:rPr>
              <a:t>: Bénéficier d’un accompagnement pédagogique pour développer progressivement votre autonomie et votre professionnalisme.</a:t>
            </a:r>
          </a:p>
          <a:p>
            <a:pPr algn="just">
              <a:lnSpc>
                <a:spcPct val="114999"/>
              </a:lnSpc>
              <a:spcBef>
                <a:spcPts val="1800"/>
              </a:spcBef>
            </a:pPr>
            <a:r>
              <a:rPr lang="fr" sz="1200">
                <a:solidFill>
                  <a:schemeClr val="dk1"/>
                </a:solidFill>
              </a:rPr>
              <a:t>La certification répond notamment aux besoins des médecins libéraux généralistes ou spécialistes qui souhaitent être accompagnés dans la préparation et le déroulement des consultations ainsi que dans certaines activités liées au parcours de santé, à la prévention et à la télémédecine.</a:t>
            </a:r>
          </a:p>
        </p:txBody>
      </p:sp>
      <p:pic>
        <p:nvPicPr>
          <p:cNvPr id="6" name="Picture 5">
            <a:extLst>
              <a:ext uri="{FF2B5EF4-FFF2-40B4-BE49-F238E27FC236}">
                <a16:creationId xmlns:a16="http://schemas.microsoft.com/office/drawing/2014/main" id="{B0A83E7B-356B-1078-1BA1-871CE79F3DBF}"/>
              </a:ext>
            </a:extLst>
          </p:cNvPr>
          <p:cNvPicPr>
            <a:picLocks noChangeAspect="1"/>
          </p:cNvPicPr>
          <p:nvPr/>
        </p:nvPicPr>
        <p:blipFill>
          <a:blip r:embed="rId3"/>
          <a:stretch>
            <a:fillRect/>
          </a:stretch>
        </p:blipFill>
        <p:spPr>
          <a:xfrm>
            <a:off x="194503" y="2405131"/>
            <a:ext cx="3995255" cy="2047737"/>
          </a:xfrm>
          <a:prstGeom prst="rect">
            <a:avLst/>
          </a:prstGeom>
        </p:spPr>
      </p:pic>
      <p:sp>
        <p:nvSpPr>
          <p:cNvPr id="8" name="Google Shape;55;p13">
            <a:extLst>
              <a:ext uri="{FF2B5EF4-FFF2-40B4-BE49-F238E27FC236}">
                <a16:creationId xmlns:a16="http://schemas.microsoft.com/office/drawing/2014/main" id="{9C9BDD6D-97E6-611A-9DC2-750F29D9A156}"/>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1408932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A1ED1-B821-CEB1-4AE7-23A5B552831B}"/>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8864CFED-8197-C34D-126F-0DAA4EB289E9}"/>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68DC20FA-2B3B-7EC4-40B1-A52D87D659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6" name="Google Shape;79;p17">
            <a:extLst>
              <a:ext uri="{FF2B5EF4-FFF2-40B4-BE49-F238E27FC236}">
                <a16:creationId xmlns:a16="http://schemas.microsoft.com/office/drawing/2014/main" id="{D6526B3C-06AC-E38A-322C-B67C31A238F1}"/>
              </a:ext>
            </a:extLst>
          </p:cNvPr>
          <p:cNvSpPr txBox="1">
            <a:spLocks noGrp="1"/>
          </p:cNvSpPr>
          <p:nvPr/>
        </p:nvSpPr>
        <p:spPr>
          <a:xfrm>
            <a:off x="2326641" y="650240"/>
            <a:ext cx="6447501" cy="49237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buSzPts val="990"/>
            </a:pPr>
            <a:r>
              <a:rPr lang="fr" sz="2000" b="1" dirty="0"/>
              <a:t>02 - L'ISRP en quelques mots</a:t>
            </a:r>
            <a:endParaRPr sz="2000" b="1" dirty="0"/>
          </a:p>
          <a:p>
            <a:pPr marL="0" lvl="0" indent="0" algn="l" rtl="0">
              <a:spcBef>
                <a:spcPts val="0"/>
              </a:spcBef>
              <a:spcAft>
                <a:spcPts val="0"/>
              </a:spcAft>
              <a:buSzPts val="990"/>
              <a:buNone/>
            </a:pPr>
            <a:endParaRPr sz="2000"/>
          </a:p>
        </p:txBody>
      </p:sp>
      <p:sp>
        <p:nvSpPr>
          <p:cNvPr id="7" name="Google Shape;80;p17">
            <a:extLst>
              <a:ext uri="{FF2B5EF4-FFF2-40B4-BE49-F238E27FC236}">
                <a16:creationId xmlns:a16="http://schemas.microsoft.com/office/drawing/2014/main" id="{5239D3C3-57AA-172A-DD3F-F6F476D41310}"/>
              </a:ext>
            </a:extLst>
          </p:cNvPr>
          <p:cNvSpPr txBox="1"/>
          <p:nvPr/>
        </p:nvSpPr>
        <p:spPr>
          <a:xfrm>
            <a:off x="2771800" y="1435664"/>
            <a:ext cx="8027869" cy="2499115"/>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gn="just">
              <a:lnSpc>
                <a:spcPct val="114999"/>
              </a:lnSpc>
              <a:spcBef>
                <a:spcPts val="1200"/>
              </a:spcBef>
            </a:pPr>
            <a:r>
              <a:rPr lang="fr" sz="1200" b="1">
                <a:solidFill>
                  <a:schemeClr val="dk1"/>
                </a:solidFill>
              </a:rPr>
              <a:t>Une histoire au service de la formation en santé</a:t>
            </a:r>
            <a:endParaRPr lang="en-US" sz="1200" b="1">
              <a:solidFill>
                <a:schemeClr val="dk1"/>
              </a:solidFill>
            </a:endParaRPr>
          </a:p>
          <a:p>
            <a:pPr algn="just">
              <a:lnSpc>
                <a:spcPct val="114999"/>
              </a:lnSpc>
              <a:spcBef>
                <a:spcPts val="1200"/>
              </a:spcBef>
            </a:pPr>
            <a:r>
              <a:rPr lang="fr" sz="1200">
                <a:solidFill>
                  <a:schemeClr val="dk1"/>
                </a:solidFill>
              </a:rPr>
              <a:t>Fondé à Paris en </a:t>
            </a:r>
            <a:r>
              <a:rPr lang="fr" sz="1200" b="1">
                <a:solidFill>
                  <a:schemeClr val="dk1"/>
                </a:solidFill>
              </a:rPr>
              <a:t>1967 par Giselle Soubiran</a:t>
            </a:r>
            <a:r>
              <a:rPr lang="fr" sz="1200">
                <a:solidFill>
                  <a:schemeClr val="dk1"/>
                </a:solidFill>
              </a:rPr>
              <a:t>, l’ISRP est historiquement un établissement de référence dans le domaine de la psychomotricité et de la formation aux métiers de la santé.</a:t>
            </a:r>
            <a:endParaRPr lang="en-US" sz="1200">
              <a:solidFill>
                <a:schemeClr val="dk1"/>
              </a:solidFill>
            </a:endParaRPr>
          </a:p>
          <a:p>
            <a:pPr marL="0" lvl="0" indent="0" algn="just" rtl="0">
              <a:lnSpc>
                <a:spcPct val="115000"/>
              </a:lnSpc>
              <a:spcBef>
                <a:spcPts val="1200"/>
              </a:spcBef>
              <a:spcAft>
                <a:spcPts val="0"/>
              </a:spcAft>
              <a:buNone/>
            </a:pPr>
            <a:r>
              <a:rPr lang="fr" sz="1200">
                <a:solidFill>
                  <a:schemeClr val="dk1"/>
                </a:solidFill>
              </a:rPr>
              <a:t>Depuis sa création, l’ISRP accompagne le développement de la profession de psychomotricien et participe plus largement à l’évolution des pratiques dans le champ de la santé et de l’accompagnement.</a:t>
            </a:r>
            <a:endParaRPr sz="1200">
              <a:solidFill>
                <a:schemeClr val="dk1"/>
              </a:solidFill>
            </a:endParaRPr>
          </a:p>
          <a:p>
            <a:pPr marL="0" lvl="0" indent="0" algn="just" rtl="0">
              <a:lnSpc>
                <a:spcPct val="115000"/>
              </a:lnSpc>
              <a:spcBef>
                <a:spcPts val="1200"/>
              </a:spcBef>
              <a:spcAft>
                <a:spcPts val="0"/>
              </a:spcAft>
              <a:buNone/>
            </a:pPr>
            <a:r>
              <a:rPr lang="fr" sz="1200">
                <a:solidFill>
                  <a:schemeClr val="dk1"/>
                </a:solidFill>
              </a:rPr>
              <a:t>L’histoire de l’ISRP est notamment marquée par sa contribution à la création du </a:t>
            </a:r>
            <a:r>
              <a:rPr lang="fr" sz="1200" b="1">
                <a:solidFill>
                  <a:schemeClr val="dk1"/>
                </a:solidFill>
              </a:rPr>
              <a:t>Diplôme d’État de psychomotricité en 1974</a:t>
            </a:r>
            <a:r>
              <a:rPr lang="fr" sz="1200">
                <a:solidFill>
                  <a:schemeClr val="dk1"/>
                </a:solidFill>
              </a:rPr>
              <a:t>, à la publication du décret de compétences en 1988 et à la reconnaissance de la psychomotricité comme profession de santé</a:t>
            </a:r>
            <a:endParaRPr sz="1200">
              <a:solidFill>
                <a:schemeClr val="dk1"/>
              </a:solidFill>
            </a:endParaRPr>
          </a:p>
        </p:txBody>
      </p:sp>
      <p:sp>
        <p:nvSpPr>
          <p:cNvPr id="8" name="Google Shape;86;p18">
            <a:extLst>
              <a:ext uri="{FF2B5EF4-FFF2-40B4-BE49-F238E27FC236}">
                <a16:creationId xmlns:a16="http://schemas.microsoft.com/office/drawing/2014/main" id="{6914D5B3-BC81-46A1-554C-5A042C80A285}"/>
              </a:ext>
            </a:extLst>
          </p:cNvPr>
          <p:cNvSpPr txBox="1"/>
          <p:nvPr/>
        </p:nvSpPr>
        <p:spPr>
          <a:xfrm>
            <a:off x="2795352" y="4042404"/>
            <a:ext cx="8344822" cy="2264692"/>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RPr lang="fr-FR"/>
            </a:defPPr>
            <a:lvl1pPr marL="0" marR="0" lvl="0" algn="l" defTabSz="914400" rtl="0" eaLnBrk="1" latinLnBrk="0" hangingPunct="1">
              <a:lnSpc>
                <a:spcPct val="100000"/>
              </a:lnSpc>
              <a:spcBef>
                <a:spcPts val="0"/>
              </a:spcBef>
              <a:spcAft>
                <a:spcPts val="0"/>
              </a:spcAft>
              <a:buClr>
                <a:srgbClr val="000000"/>
              </a:buClr>
              <a:buFont typeface="Arial"/>
              <a:defRPr sz="1400" b="0" i="0" u="none" strike="noStrike" kern="1200" cap="none" spc="0">
                <a:solidFill>
                  <a:srgbClr val="000000"/>
                </a:solidFill>
                <a:latin typeface="Arial"/>
                <a:ea typeface="Arial"/>
                <a:cs typeface="Arial"/>
                <a:sym typeface="Arial"/>
              </a:defRPr>
            </a:lvl1pPr>
            <a:lvl2pPr marL="457200" marR="0" lvl="1" algn="l" defTabSz="914400" rtl="0" eaLnBrk="1" latinLnBrk="0" hangingPunct="1">
              <a:lnSpc>
                <a:spcPct val="100000"/>
              </a:lnSpc>
              <a:spcBef>
                <a:spcPts val="0"/>
              </a:spcBef>
              <a:spcAft>
                <a:spcPts val="0"/>
              </a:spcAft>
              <a:buClr>
                <a:srgbClr val="000000"/>
              </a:buClr>
              <a:buFont typeface="Arial"/>
              <a:defRPr sz="1400" b="0" i="0" u="none" strike="noStrike" kern="1200" cap="none" spc="0">
                <a:solidFill>
                  <a:srgbClr val="000000"/>
                </a:solidFill>
                <a:latin typeface="Arial"/>
                <a:ea typeface="Arial"/>
                <a:cs typeface="Arial"/>
                <a:sym typeface="Arial"/>
              </a:defRPr>
            </a:lvl2pPr>
            <a:lvl3pPr marL="914400" marR="0" lvl="2" algn="l" defTabSz="914400" rtl="0" eaLnBrk="1" latinLnBrk="0" hangingPunct="1">
              <a:lnSpc>
                <a:spcPct val="100000"/>
              </a:lnSpc>
              <a:spcBef>
                <a:spcPts val="0"/>
              </a:spcBef>
              <a:spcAft>
                <a:spcPts val="0"/>
              </a:spcAft>
              <a:buClr>
                <a:srgbClr val="000000"/>
              </a:buClr>
              <a:buFont typeface="Arial"/>
              <a:defRPr sz="1400" b="0" i="0" u="none" strike="noStrike" kern="1200" cap="none" spc="0">
                <a:solidFill>
                  <a:srgbClr val="000000"/>
                </a:solidFill>
                <a:latin typeface="Arial"/>
                <a:ea typeface="Arial"/>
                <a:cs typeface="Arial"/>
                <a:sym typeface="Arial"/>
              </a:defRPr>
            </a:lvl3pPr>
            <a:lvl4pPr marL="1371600" marR="0" lvl="3" algn="l" defTabSz="914400" rtl="0" eaLnBrk="1" latinLnBrk="0" hangingPunct="1">
              <a:lnSpc>
                <a:spcPct val="100000"/>
              </a:lnSpc>
              <a:spcBef>
                <a:spcPts val="0"/>
              </a:spcBef>
              <a:spcAft>
                <a:spcPts val="0"/>
              </a:spcAft>
              <a:buClr>
                <a:srgbClr val="000000"/>
              </a:buClr>
              <a:buFont typeface="Arial"/>
              <a:defRPr sz="1400" b="0" i="0" u="none" strike="noStrike" kern="1200" cap="none" spc="0">
                <a:solidFill>
                  <a:srgbClr val="000000"/>
                </a:solidFill>
                <a:latin typeface="Arial"/>
                <a:ea typeface="Arial"/>
                <a:cs typeface="Arial"/>
                <a:sym typeface="Arial"/>
              </a:defRPr>
            </a:lvl4pPr>
            <a:lvl5pPr marL="1828800" marR="0" lvl="4" algn="l" defTabSz="914400" rtl="0" eaLnBrk="1" latinLnBrk="0" hangingPunct="1">
              <a:lnSpc>
                <a:spcPct val="100000"/>
              </a:lnSpc>
              <a:spcBef>
                <a:spcPts val="0"/>
              </a:spcBef>
              <a:spcAft>
                <a:spcPts val="0"/>
              </a:spcAft>
              <a:buClr>
                <a:srgbClr val="000000"/>
              </a:buClr>
              <a:buFont typeface="Arial"/>
              <a:defRPr sz="1400" b="0" i="0" u="none" strike="noStrike" kern="1200" cap="none" spc="0">
                <a:solidFill>
                  <a:srgbClr val="000000"/>
                </a:solidFill>
                <a:latin typeface="Arial"/>
                <a:ea typeface="Arial"/>
                <a:cs typeface="Arial"/>
                <a:sym typeface="Arial"/>
              </a:defRPr>
            </a:lvl5pPr>
            <a:lvl6pPr marL="2286000" marR="0" lvl="5" algn="l" defTabSz="914400" rtl="0" eaLnBrk="1" latinLnBrk="0" hangingPunct="1">
              <a:lnSpc>
                <a:spcPct val="100000"/>
              </a:lnSpc>
              <a:spcBef>
                <a:spcPts val="0"/>
              </a:spcBef>
              <a:spcAft>
                <a:spcPts val="0"/>
              </a:spcAft>
              <a:buClr>
                <a:srgbClr val="000000"/>
              </a:buClr>
              <a:buFont typeface="Arial"/>
              <a:defRPr sz="1400" b="0" i="0" u="none" strike="noStrike" kern="1200" cap="none" spc="0">
                <a:solidFill>
                  <a:srgbClr val="000000"/>
                </a:solidFill>
                <a:latin typeface="Arial"/>
                <a:ea typeface="Arial"/>
                <a:cs typeface="Arial"/>
                <a:sym typeface="Arial"/>
              </a:defRPr>
            </a:lvl6pPr>
            <a:lvl7pPr marL="2743200" marR="0" lvl="6" algn="l" defTabSz="914400" rtl="0" eaLnBrk="1" latinLnBrk="0" hangingPunct="1">
              <a:lnSpc>
                <a:spcPct val="100000"/>
              </a:lnSpc>
              <a:spcBef>
                <a:spcPts val="0"/>
              </a:spcBef>
              <a:spcAft>
                <a:spcPts val="0"/>
              </a:spcAft>
              <a:buClr>
                <a:srgbClr val="000000"/>
              </a:buClr>
              <a:buFont typeface="Arial"/>
              <a:defRPr sz="1400" b="0" i="0" u="none" strike="noStrike" kern="1200" cap="none" spc="0">
                <a:solidFill>
                  <a:srgbClr val="000000"/>
                </a:solidFill>
                <a:latin typeface="Arial"/>
                <a:ea typeface="Arial"/>
                <a:cs typeface="Arial"/>
                <a:sym typeface="Arial"/>
              </a:defRPr>
            </a:lvl7pPr>
            <a:lvl8pPr marL="3200400" marR="0" lvl="7" algn="l" defTabSz="914400" rtl="0" eaLnBrk="1" latinLnBrk="0" hangingPunct="1">
              <a:lnSpc>
                <a:spcPct val="100000"/>
              </a:lnSpc>
              <a:spcBef>
                <a:spcPts val="0"/>
              </a:spcBef>
              <a:spcAft>
                <a:spcPts val="0"/>
              </a:spcAft>
              <a:buClr>
                <a:srgbClr val="000000"/>
              </a:buClr>
              <a:buFont typeface="Arial"/>
              <a:defRPr sz="1400" b="0" i="0" u="none" strike="noStrike" kern="1200" cap="none" spc="0">
                <a:solidFill>
                  <a:srgbClr val="000000"/>
                </a:solidFill>
                <a:latin typeface="Arial"/>
                <a:ea typeface="Arial"/>
                <a:cs typeface="Arial"/>
                <a:sym typeface="Arial"/>
              </a:defRPr>
            </a:lvl8pPr>
            <a:lvl9pPr marL="3657600" marR="0" lvl="8" algn="l" defTabSz="914400" rtl="0" eaLnBrk="1" latinLnBrk="0" hangingPunct="1">
              <a:lnSpc>
                <a:spcPct val="100000"/>
              </a:lnSpc>
              <a:spcBef>
                <a:spcPts val="0"/>
              </a:spcBef>
              <a:spcAft>
                <a:spcPts val="0"/>
              </a:spcAft>
              <a:buClr>
                <a:srgbClr val="000000"/>
              </a:buClr>
              <a:buFont typeface="Arial"/>
              <a:defRPr sz="1400" b="0" i="0" u="none" strike="noStrike" kern="1200" cap="none" spc="0">
                <a:solidFill>
                  <a:srgbClr val="000000"/>
                </a:solidFill>
                <a:latin typeface="Arial"/>
                <a:ea typeface="Arial"/>
                <a:cs typeface="Arial"/>
                <a:sym typeface="Arial"/>
              </a:defRPr>
            </a:lvl9pPr>
          </a:lstStyle>
          <a:p>
            <a:pPr marL="0" lvl="0" indent="0" algn="l" rtl="0">
              <a:lnSpc>
                <a:spcPct val="115000"/>
              </a:lnSpc>
              <a:spcBef>
                <a:spcPts val="1400"/>
              </a:spcBef>
              <a:spcAft>
                <a:spcPts val="0"/>
              </a:spcAft>
              <a:buNone/>
            </a:pPr>
            <a:r>
              <a:rPr lang="fr" sz="1300" b="1">
                <a:solidFill>
                  <a:schemeClr val="dk1"/>
                </a:solidFill>
              </a:rPr>
              <a:t>Notre ambition</a:t>
            </a:r>
            <a:endParaRPr sz="1300" b="1">
              <a:solidFill>
                <a:schemeClr val="dk1"/>
              </a:solidFill>
            </a:endParaRPr>
          </a:p>
          <a:p>
            <a:pPr marL="0" lvl="0" indent="0" algn="l" rtl="0">
              <a:lnSpc>
                <a:spcPct val="115000"/>
              </a:lnSpc>
              <a:spcBef>
                <a:spcPts val="1200"/>
              </a:spcBef>
              <a:spcAft>
                <a:spcPts val="0"/>
              </a:spcAft>
              <a:buNone/>
            </a:pPr>
            <a:r>
              <a:rPr lang="fr" sz="1100">
                <a:solidFill>
                  <a:schemeClr val="dk1"/>
                </a:solidFill>
              </a:rPr>
              <a:t>À travers ses formations, l’ISRP souhaite proposer aux professionnels un environnement leur permettant de :</a:t>
            </a:r>
            <a:endParaRPr sz="1100">
              <a:solidFill>
                <a:schemeClr val="dk1"/>
              </a:solidFill>
            </a:endParaRPr>
          </a:p>
          <a:p>
            <a:pPr marL="457200" lvl="0" indent="-298450" algn="l" rtl="0">
              <a:lnSpc>
                <a:spcPct val="115000"/>
              </a:lnSpc>
              <a:spcBef>
                <a:spcPts val="1200"/>
              </a:spcBef>
              <a:spcAft>
                <a:spcPts val="0"/>
              </a:spcAft>
              <a:buClr>
                <a:schemeClr val="dk1"/>
              </a:buClr>
              <a:buSzPts val="1100"/>
              <a:buChar char="●"/>
            </a:pPr>
            <a:r>
              <a:rPr lang="fr" sz="1100">
                <a:solidFill>
                  <a:schemeClr val="dk1"/>
                </a:solidFill>
              </a:rPr>
              <a:t>développer leurs compétences ;</a:t>
            </a:r>
            <a:endParaRPr sz="11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100">
                <a:solidFill>
                  <a:schemeClr val="dk1"/>
                </a:solidFill>
              </a:rPr>
              <a:t>actualiser leurs connaissances ;</a:t>
            </a:r>
            <a:endParaRPr sz="11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100">
                <a:solidFill>
                  <a:schemeClr val="dk1"/>
                </a:solidFill>
              </a:rPr>
              <a:t>renforcer leur posture professionnelle ;</a:t>
            </a:r>
            <a:endParaRPr sz="11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100">
                <a:solidFill>
                  <a:schemeClr val="dk1"/>
                </a:solidFill>
              </a:rPr>
              <a:t>favoriser leur employabilité ;</a:t>
            </a:r>
            <a:endParaRPr sz="11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100">
                <a:solidFill>
                  <a:schemeClr val="dk1"/>
                </a:solidFill>
              </a:rPr>
              <a:t>répondre aux évolutions des métiers et des pratiques ;</a:t>
            </a:r>
            <a:endParaRPr sz="11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100">
                <a:solidFill>
                  <a:schemeClr val="dk1"/>
                </a:solidFill>
              </a:rPr>
              <a:t>inscrire leur parcours dans une dynamique d’apprentissage tout au long de la vie.</a:t>
            </a:r>
            <a:endParaRPr sz="1100">
              <a:solidFill>
                <a:schemeClr val="dk1"/>
              </a:solidFill>
            </a:endParaRPr>
          </a:p>
        </p:txBody>
      </p:sp>
      <p:pic>
        <p:nvPicPr>
          <p:cNvPr id="2" name="Picture 1">
            <a:extLst>
              <a:ext uri="{FF2B5EF4-FFF2-40B4-BE49-F238E27FC236}">
                <a16:creationId xmlns:a16="http://schemas.microsoft.com/office/drawing/2014/main" id="{71508023-DE0E-1C0F-B817-C50965AE7CE8}"/>
              </a:ext>
            </a:extLst>
          </p:cNvPr>
          <p:cNvPicPr>
            <a:picLocks noChangeAspect="1"/>
          </p:cNvPicPr>
          <p:nvPr/>
        </p:nvPicPr>
        <p:blipFill>
          <a:blip r:embed="rId3"/>
          <a:stretch>
            <a:fillRect/>
          </a:stretch>
        </p:blipFill>
        <p:spPr>
          <a:xfrm>
            <a:off x="192225" y="1701455"/>
            <a:ext cx="2420593" cy="1964221"/>
          </a:xfrm>
          <a:prstGeom prst="rect">
            <a:avLst/>
          </a:prstGeom>
        </p:spPr>
      </p:pic>
      <p:sp>
        <p:nvSpPr>
          <p:cNvPr id="9" name="Google Shape;55;p13">
            <a:extLst>
              <a:ext uri="{FF2B5EF4-FFF2-40B4-BE49-F238E27FC236}">
                <a16:creationId xmlns:a16="http://schemas.microsoft.com/office/drawing/2014/main" id="{00CEEFE2-5131-0F17-AAA6-F8AAA49B5C90}"/>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957259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552570-E474-7FFA-DA79-0156C3624E44}"/>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B2B17DF0-EC4C-495A-D0B7-B6D1ED0EEF75}"/>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A9140C3F-4609-967E-6BB8-0CDAEC4EBF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6" name="Google Shape;79;p17">
            <a:extLst>
              <a:ext uri="{FF2B5EF4-FFF2-40B4-BE49-F238E27FC236}">
                <a16:creationId xmlns:a16="http://schemas.microsoft.com/office/drawing/2014/main" id="{481AED0E-BAE6-BCA3-24A5-D8337EAF45F0}"/>
              </a:ext>
            </a:extLst>
          </p:cNvPr>
          <p:cNvSpPr txBox="1">
            <a:spLocks noGrp="1"/>
          </p:cNvSpPr>
          <p:nvPr/>
        </p:nvSpPr>
        <p:spPr>
          <a:xfrm>
            <a:off x="2326641" y="650240"/>
            <a:ext cx="6447501" cy="49237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buSzPts val="990"/>
            </a:pPr>
            <a:r>
              <a:rPr lang="fr" sz="2000" b="1" dirty="0"/>
              <a:t>02 - L'ISRP en quelques mots</a:t>
            </a:r>
            <a:endParaRPr sz="2000" b="1" dirty="0"/>
          </a:p>
          <a:p>
            <a:pPr marL="0" lvl="0" indent="0" algn="l" rtl="0">
              <a:spcBef>
                <a:spcPts val="0"/>
              </a:spcBef>
              <a:spcAft>
                <a:spcPts val="0"/>
              </a:spcAft>
              <a:buSzPts val="990"/>
              <a:buNone/>
            </a:pPr>
            <a:endParaRPr sz="2000"/>
          </a:p>
        </p:txBody>
      </p:sp>
      <p:sp>
        <p:nvSpPr>
          <p:cNvPr id="5" name="Google Shape;92;p19">
            <a:extLst>
              <a:ext uri="{FF2B5EF4-FFF2-40B4-BE49-F238E27FC236}">
                <a16:creationId xmlns:a16="http://schemas.microsoft.com/office/drawing/2014/main" id="{78680DFD-E275-ED3A-46F1-0ADD965A7E7F}"/>
              </a:ext>
            </a:extLst>
          </p:cNvPr>
          <p:cNvSpPr txBox="1"/>
          <p:nvPr/>
        </p:nvSpPr>
        <p:spPr>
          <a:xfrm>
            <a:off x="2543456" y="1834942"/>
            <a:ext cx="7924913" cy="2882554"/>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fr" sz="1100" b="1">
                <a:solidFill>
                  <a:schemeClr val="dk1"/>
                </a:solidFill>
              </a:rPr>
              <a:t>Nos valeurs</a:t>
            </a:r>
            <a:endParaRPr lang="en-US" sz="1100" b="1">
              <a:solidFill>
                <a:schemeClr val="dk1"/>
              </a:solidFill>
            </a:endParaRPr>
          </a:p>
          <a:p>
            <a:endParaRPr lang="fr" sz="1000">
              <a:solidFill>
                <a:schemeClr val="dk1"/>
              </a:solidFill>
            </a:endParaRPr>
          </a:p>
          <a:p>
            <a:r>
              <a:rPr lang="fr" sz="1000" b="1">
                <a:solidFill>
                  <a:schemeClr val="dk1"/>
                </a:solidFill>
              </a:rPr>
              <a:t>EXCELLENCE </a:t>
            </a:r>
            <a:r>
              <a:rPr lang="fr" sz="1000">
                <a:solidFill>
                  <a:schemeClr val="dk1"/>
                </a:solidFill>
              </a:rPr>
              <a:t>: L’ISRP affirme sa volonté d’offrir aux apprenants un cadre de formation exigeant et professionnalisant.</a:t>
            </a:r>
            <a:endParaRPr lang="fr">
              <a:solidFill>
                <a:schemeClr val="dk1"/>
              </a:solidFill>
            </a:endParaRPr>
          </a:p>
          <a:p>
            <a:endParaRPr lang="fr" sz="1000"/>
          </a:p>
          <a:p>
            <a:r>
              <a:rPr lang="fr" sz="1000" b="1">
                <a:solidFill>
                  <a:schemeClr val="dk1"/>
                </a:solidFill>
              </a:rPr>
              <a:t>INNOVATION </a:t>
            </a:r>
            <a:r>
              <a:rPr lang="fr" sz="1000">
                <a:solidFill>
                  <a:schemeClr val="dk1"/>
                </a:solidFill>
              </a:rPr>
              <a:t>: L’innovation fait partie de l’ADN de l’ISRP. Pour les stagiaires Assistant médical, elle signifie notamment être capable de s’adapter à un environnement de santé en évolution : outils numériques, télémédecine, évolution des parcours patients et nouvelles pratiques professionnelles.</a:t>
            </a:r>
          </a:p>
          <a:p>
            <a:endParaRPr lang="fr" sz="1000"/>
          </a:p>
          <a:p>
            <a:r>
              <a:rPr lang="fr" sz="1000" b="1">
                <a:solidFill>
                  <a:schemeClr val="dk1"/>
                </a:solidFill>
              </a:rPr>
              <a:t>PROXIMITÉ </a:t>
            </a:r>
            <a:r>
              <a:rPr lang="fr" sz="1000">
                <a:solidFill>
                  <a:schemeClr val="dk1"/>
                </a:solidFill>
              </a:rPr>
              <a:t>: L’ISRP est une école à taille humaine, attentive à l’accompagnement individualisé. La proximité se traduit par :</a:t>
            </a:r>
          </a:p>
          <a:p>
            <a:endParaRPr lang="fr" sz="1000"/>
          </a:p>
          <a:p>
            <a:pPr marL="171450" indent="-171450">
              <a:buChar char="•"/>
            </a:pPr>
            <a:r>
              <a:rPr lang="fr" sz="1000">
                <a:solidFill>
                  <a:schemeClr val="dk1"/>
                </a:solidFill>
              </a:rPr>
              <a:t>l’écoute ;</a:t>
            </a:r>
          </a:p>
          <a:p>
            <a:pPr marL="171450" indent="-171450">
              <a:buChar char="•"/>
            </a:pPr>
            <a:r>
              <a:rPr lang="fr" sz="1000">
                <a:solidFill>
                  <a:schemeClr val="dk1"/>
                </a:solidFill>
              </a:rPr>
              <a:t>la disponibilité des équipes ;</a:t>
            </a:r>
          </a:p>
          <a:p>
            <a:pPr marL="171450" indent="-171450">
              <a:buChar char="•"/>
            </a:pPr>
            <a:r>
              <a:rPr lang="fr" sz="1000">
                <a:solidFill>
                  <a:schemeClr val="dk1"/>
                </a:solidFill>
              </a:rPr>
              <a:t>le suivi des apprenants ;</a:t>
            </a:r>
          </a:p>
          <a:p>
            <a:pPr marL="171450" indent="-171450">
              <a:buChar char="•"/>
            </a:pPr>
            <a:r>
              <a:rPr lang="fr" sz="1000">
                <a:solidFill>
                  <a:schemeClr val="dk1"/>
                </a:solidFill>
              </a:rPr>
              <a:t>l’accompagnement pédagogique ;</a:t>
            </a:r>
          </a:p>
          <a:p>
            <a:pPr marL="171450" indent="-171450">
              <a:buChar char="•"/>
            </a:pPr>
            <a:r>
              <a:rPr lang="fr" sz="1000">
                <a:solidFill>
                  <a:schemeClr val="dk1"/>
                </a:solidFill>
              </a:rPr>
              <a:t>la prise en compte des besoins individuels.</a:t>
            </a:r>
          </a:p>
          <a:p>
            <a:pPr marL="0" lvl="0" indent="0" algn="l">
              <a:lnSpc>
                <a:spcPct val="114999"/>
              </a:lnSpc>
              <a:spcBef>
                <a:spcPts val="1400"/>
              </a:spcBef>
              <a:spcAft>
                <a:spcPts val="0"/>
              </a:spcAft>
              <a:buNone/>
            </a:pPr>
            <a:endParaRPr lang="fr" sz="1100" b="1">
              <a:solidFill>
                <a:schemeClr val="dk1"/>
              </a:solidFill>
            </a:endParaRPr>
          </a:p>
        </p:txBody>
      </p:sp>
      <p:sp>
        <p:nvSpPr>
          <p:cNvPr id="7" name="Google Shape;55;p13">
            <a:extLst>
              <a:ext uri="{FF2B5EF4-FFF2-40B4-BE49-F238E27FC236}">
                <a16:creationId xmlns:a16="http://schemas.microsoft.com/office/drawing/2014/main" id="{04820DDA-D523-E690-E2F1-17191517F65F}"/>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26783724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7E337-5CA4-81C7-42BB-80802A7DEEE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B9B29AAE-F935-8F9A-7256-AC165EA4D402}"/>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C49AA6B7-CD78-0EBE-4390-64AE2FF0C3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97;p20">
            <a:extLst>
              <a:ext uri="{FF2B5EF4-FFF2-40B4-BE49-F238E27FC236}">
                <a16:creationId xmlns:a16="http://schemas.microsoft.com/office/drawing/2014/main" id="{7A7FE990-3A08-EAB1-7002-72735EDFDE7A}"/>
              </a:ext>
            </a:extLst>
          </p:cNvPr>
          <p:cNvSpPr txBox="1">
            <a:spLocks noGrp="1"/>
          </p:cNvSpPr>
          <p:nvPr/>
        </p:nvSpPr>
        <p:spPr>
          <a:xfrm>
            <a:off x="2352262" y="578678"/>
            <a:ext cx="6469481" cy="543658"/>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fr" sz="2000" b="1" dirty="0"/>
              <a:t>03 — Nos CAMPUS</a:t>
            </a:r>
            <a:endParaRPr lang="en-US" sz="2000" dirty="0"/>
          </a:p>
        </p:txBody>
      </p:sp>
      <p:sp>
        <p:nvSpPr>
          <p:cNvPr id="5" name="Google Shape;98;p20">
            <a:extLst>
              <a:ext uri="{FF2B5EF4-FFF2-40B4-BE49-F238E27FC236}">
                <a16:creationId xmlns:a16="http://schemas.microsoft.com/office/drawing/2014/main" id="{05029B18-26CC-74EF-BBAD-2FFB88F1F51A}"/>
              </a:ext>
            </a:extLst>
          </p:cNvPr>
          <p:cNvSpPr txBox="1"/>
          <p:nvPr/>
        </p:nvSpPr>
        <p:spPr>
          <a:xfrm>
            <a:off x="2026246" y="2009121"/>
            <a:ext cx="6615780" cy="1076418"/>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14999"/>
              </a:lnSpc>
              <a:spcBef>
                <a:spcPts val="1200"/>
              </a:spcBef>
            </a:pPr>
            <a:r>
              <a:rPr lang="fr" sz="1100" b="1">
                <a:solidFill>
                  <a:schemeClr val="dk1"/>
                </a:solidFill>
              </a:rPr>
              <a:t>Une même philosophie, des campus au plus près des apprenants</a:t>
            </a:r>
          </a:p>
          <a:p>
            <a:pPr>
              <a:lnSpc>
                <a:spcPct val="114999"/>
              </a:lnSpc>
              <a:spcBef>
                <a:spcPts val="1200"/>
              </a:spcBef>
            </a:pPr>
            <a:r>
              <a:rPr lang="fr" sz="1100">
                <a:solidFill>
                  <a:schemeClr val="dk1"/>
                </a:solidFill>
              </a:rPr>
              <a:t>Chaque campus possède son identité et ses spécificités, tout en partageant les mêmes valeurs et la même ambition pédagogique.</a:t>
            </a:r>
            <a:endParaRPr lang="fr">
              <a:solidFill>
                <a:schemeClr val="dk1"/>
              </a:solidFill>
            </a:endParaRPr>
          </a:p>
        </p:txBody>
      </p:sp>
      <p:pic>
        <p:nvPicPr>
          <p:cNvPr id="6" name="Picture 5">
            <a:extLst>
              <a:ext uri="{FF2B5EF4-FFF2-40B4-BE49-F238E27FC236}">
                <a16:creationId xmlns:a16="http://schemas.microsoft.com/office/drawing/2014/main" id="{9D04CA33-50A6-7E93-EA3D-C9E4DACFFAF6}"/>
              </a:ext>
            </a:extLst>
          </p:cNvPr>
          <p:cNvPicPr>
            <a:picLocks noChangeAspect="1"/>
          </p:cNvPicPr>
          <p:nvPr/>
        </p:nvPicPr>
        <p:blipFill>
          <a:blip r:embed="rId3"/>
          <a:stretch>
            <a:fillRect/>
          </a:stretch>
        </p:blipFill>
        <p:spPr>
          <a:xfrm>
            <a:off x="3851031" y="3273117"/>
            <a:ext cx="2822161" cy="1353145"/>
          </a:xfrm>
          <a:prstGeom prst="rect">
            <a:avLst/>
          </a:prstGeom>
        </p:spPr>
      </p:pic>
      <p:pic>
        <p:nvPicPr>
          <p:cNvPr id="7" name="Picture 6">
            <a:extLst>
              <a:ext uri="{FF2B5EF4-FFF2-40B4-BE49-F238E27FC236}">
                <a16:creationId xmlns:a16="http://schemas.microsoft.com/office/drawing/2014/main" id="{BBCB5340-E66B-2866-7414-A24307097FED}"/>
              </a:ext>
            </a:extLst>
          </p:cNvPr>
          <p:cNvPicPr>
            <a:picLocks noChangeAspect="1"/>
          </p:cNvPicPr>
          <p:nvPr/>
        </p:nvPicPr>
        <p:blipFill>
          <a:blip r:embed="rId4"/>
          <a:stretch>
            <a:fillRect/>
          </a:stretch>
        </p:blipFill>
        <p:spPr>
          <a:xfrm>
            <a:off x="7831228" y="3433165"/>
            <a:ext cx="2816788" cy="1071165"/>
          </a:xfrm>
          <a:prstGeom prst="rect">
            <a:avLst/>
          </a:prstGeom>
        </p:spPr>
      </p:pic>
      <p:pic>
        <p:nvPicPr>
          <p:cNvPr id="8" name="Picture 7">
            <a:extLst>
              <a:ext uri="{FF2B5EF4-FFF2-40B4-BE49-F238E27FC236}">
                <a16:creationId xmlns:a16="http://schemas.microsoft.com/office/drawing/2014/main" id="{BC1D0C18-40F7-93C4-109F-8931A590D31B}"/>
              </a:ext>
            </a:extLst>
          </p:cNvPr>
          <p:cNvPicPr>
            <a:picLocks noChangeAspect="1"/>
          </p:cNvPicPr>
          <p:nvPr/>
        </p:nvPicPr>
        <p:blipFill>
          <a:blip r:embed="rId5"/>
          <a:stretch>
            <a:fillRect/>
          </a:stretch>
        </p:blipFill>
        <p:spPr>
          <a:xfrm>
            <a:off x="7830957" y="4970485"/>
            <a:ext cx="1418207" cy="979789"/>
          </a:xfrm>
          <a:prstGeom prst="rect">
            <a:avLst/>
          </a:prstGeom>
        </p:spPr>
      </p:pic>
      <p:pic>
        <p:nvPicPr>
          <p:cNvPr id="9" name="Picture 8">
            <a:extLst>
              <a:ext uri="{FF2B5EF4-FFF2-40B4-BE49-F238E27FC236}">
                <a16:creationId xmlns:a16="http://schemas.microsoft.com/office/drawing/2014/main" id="{4158AF4D-C7E8-F126-69A4-68B295D41A2F}"/>
              </a:ext>
            </a:extLst>
          </p:cNvPr>
          <p:cNvPicPr>
            <a:picLocks noChangeAspect="1"/>
          </p:cNvPicPr>
          <p:nvPr/>
        </p:nvPicPr>
        <p:blipFill>
          <a:blip r:embed="rId6"/>
          <a:stretch>
            <a:fillRect/>
          </a:stretch>
        </p:blipFill>
        <p:spPr>
          <a:xfrm>
            <a:off x="3847367" y="4975548"/>
            <a:ext cx="2624971" cy="988210"/>
          </a:xfrm>
          <a:prstGeom prst="rect">
            <a:avLst/>
          </a:prstGeom>
        </p:spPr>
      </p:pic>
      <p:sp>
        <p:nvSpPr>
          <p:cNvPr id="11" name="Google Shape;55;p13">
            <a:extLst>
              <a:ext uri="{FF2B5EF4-FFF2-40B4-BE49-F238E27FC236}">
                <a16:creationId xmlns:a16="http://schemas.microsoft.com/office/drawing/2014/main" id="{5AC2ABD3-E00A-42B5-BC7A-542104573089}"/>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3976715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8201FD-640F-177D-7B0A-2B130C5AF316}"/>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0B3B73DD-6A41-DA8B-1641-3A19193A407A}"/>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06F80112-F8CA-1C67-A86D-8C2FFE4F9C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03;p21">
            <a:extLst>
              <a:ext uri="{FF2B5EF4-FFF2-40B4-BE49-F238E27FC236}">
                <a16:creationId xmlns:a16="http://schemas.microsoft.com/office/drawing/2014/main" id="{54DE68D6-71B9-39D2-7EFB-2DEC4C80BF28}"/>
              </a:ext>
            </a:extLst>
          </p:cNvPr>
          <p:cNvSpPr txBox="1">
            <a:spLocks noGrp="1"/>
          </p:cNvSpPr>
          <p:nvPr/>
        </p:nvSpPr>
        <p:spPr>
          <a:xfrm>
            <a:off x="2343700" y="561741"/>
            <a:ext cx="8520600" cy="57270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lvl="0" indent="0" algn="l" rtl="0">
              <a:lnSpc>
                <a:spcPct val="115000"/>
              </a:lnSpc>
              <a:spcBef>
                <a:spcPts val="0"/>
              </a:spcBef>
              <a:spcAft>
                <a:spcPts val="0"/>
              </a:spcAft>
              <a:buClr>
                <a:schemeClr val="dk1"/>
              </a:buClr>
              <a:buSzPts val="1100"/>
              <a:buFont typeface="Arial"/>
              <a:buNone/>
            </a:pPr>
            <a:r>
              <a:rPr lang="fr" sz="2000" b="1" dirty="0"/>
              <a:t>04 — L’équipe qui vous accompagne</a:t>
            </a:r>
            <a:endParaRPr sz="2000" b="1" dirty="0"/>
          </a:p>
          <a:p>
            <a:pPr marL="0" lvl="0" indent="0" algn="l" rtl="0">
              <a:lnSpc>
                <a:spcPct val="115000"/>
              </a:lnSpc>
              <a:spcBef>
                <a:spcPts val="0"/>
              </a:spcBef>
              <a:spcAft>
                <a:spcPts val="0"/>
              </a:spcAft>
              <a:buClr>
                <a:schemeClr val="dk1"/>
              </a:buClr>
              <a:buSzPts val="1100"/>
              <a:buFont typeface="Arial"/>
              <a:buNone/>
            </a:pPr>
            <a:endParaRPr sz="2000" b="1"/>
          </a:p>
          <a:p>
            <a:pPr marL="0" lvl="0" indent="0" algn="l" rtl="0">
              <a:lnSpc>
                <a:spcPct val="115000"/>
              </a:lnSpc>
              <a:spcBef>
                <a:spcPts val="0"/>
              </a:spcBef>
              <a:spcAft>
                <a:spcPts val="0"/>
              </a:spcAft>
              <a:buClr>
                <a:schemeClr val="dk1"/>
              </a:buClr>
              <a:buSzPts val="1100"/>
              <a:buFont typeface="Arial"/>
              <a:buNone/>
            </a:pPr>
            <a:endParaRPr sz="2000" b="1"/>
          </a:p>
          <a:p>
            <a:pPr marL="0" lvl="0" indent="0" algn="l" rtl="0">
              <a:spcBef>
                <a:spcPts val="0"/>
              </a:spcBef>
              <a:spcAft>
                <a:spcPts val="0"/>
              </a:spcAft>
              <a:buNone/>
            </a:pPr>
            <a:endParaRPr sz="2000"/>
          </a:p>
        </p:txBody>
      </p:sp>
      <p:sp>
        <p:nvSpPr>
          <p:cNvPr id="5" name="Google Shape;104;p21">
            <a:extLst>
              <a:ext uri="{FF2B5EF4-FFF2-40B4-BE49-F238E27FC236}">
                <a16:creationId xmlns:a16="http://schemas.microsoft.com/office/drawing/2014/main" id="{ABF39E90-B23E-EED1-2539-DE1440FEF81B}"/>
              </a:ext>
            </a:extLst>
          </p:cNvPr>
          <p:cNvSpPr txBox="1"/>
          <p:nvPr/>
        </p:nvSpPr>
        <p:spPr>
          <a:xfrm>
            <a:off x="2022798" y="1997184"/>
            <a:ext cx="8516370" cy="1514230"/>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marL="0" lvl="0" indent="0" algn="l" rtl="0">
              <a:lnSpc>
                <a:spcPct val="115000"/>
              </a:lnSpc>
              <a:spcBef>
                <a:spcPts val="1800"/>
              </a:spcBef>
              <a:spcAft>
                <a:spcPts val="0"/>
              </a:spcAft>
              <a:buNone/>
            </a:pPr>
            <a:r>
              <a:rPr lang="fr" sz="1200" b="1">
                <a:solidFill>
                  <a:schemeClr val="dk1"/>
                </a:solidFill>
              </a:rPr>
              <a:t>Votre parcours est notre priorité !</a:t>
            </a:r>
            <a:endParaRPr sz="1200" b="1">
              <a:solidFill>
                <a:schemeClr val="dk1"/>
              </a:solidFill>
            </a:endParaRPr>
          </a:p>
          <a:p>
            <a:pPr marL="0" lvl="0" indent="0" algn="l" rtl="0">
              <a:lnSpc>
                <a:spcPct val="115000"/>
              </a:lnSpc>
              <a:spcBef>
                <a:spcPts val="1200"/>
              </a:spcBef>
              <a:spcAft>
                <a:spcPts val="0"/>
              </a:spcAft>
              <a:buNone/>
            </a:pPr>
            <a:r>
              <a:rPr lang="fr" sz="1200">
                <a:solidFill>
                  <a:schemeClr val="dk1"/>
                </a:solidFill>
              </a:rPr>
              <a:t>Votre réussite repose sur votre engagement, mais également sur la qualité de l’accompagnement qui vous est proposé.</a:t>
            </a:r>
            <a:endParaRPr sz="1200">
              <a:solidFill>
                <a:schemeClr val="dk1"/>
              </a:solidFill>
            </a:endParaRPr>
          </a:p>
          <a:p>
            <a:pPr>
              <a:lnSpc>
                <a:spcPct val="114999"/>
              </a:lnSpc>
              <a:spcBef>
                <a:spcPts val="1200"/>
              </a:spcBef>
              <a:spcAft>
                <a:spcPts val="1200"/>
              </a:spcAft>
            </a:pPr>
            <a:r>
              <a:rPr lang="fr" sz="1200">
                <a:solidFill>
                  <a:schemeClr val="dk1"/>
                </a:solidFill>
              </a:rPr>
              <a:t>À l’ISRP, plusieurs interlocuteurs sont présents pour vous accompagner tout au long de votre parcours.</a:t>
            </a:r>
          </a:p>
        </p:txBody>
      </p:sp>
      <p:sp>
        <p:nvSpPr>
          <p:cNvPr id="6" name="Rectangle: Rounded Corners 5">
            <a:extLst>
              <a:ext uri="{FF2B5EF4-FFF2-40B4-BE49-F238E27FC236}">
                <a16:creationId xmlns:a16="http://schemas.microsoft.com/office/drawing/2014/main" id="{07472BEF-FD99-3B37-1584-8C27463D86F5}"/>
              </a:ext>
            </a:extLst>
          </p:cNvPr>
          <p:cNvSpPr/>
          <p:nvPr/>
        </p:nvSpPr>
        <p:spPr>
          <a:xfrm>
            <a:off x="3048170" y="3889445"/>
            <a:ext cx="2379419" cy="871525"/>
          </a:xfrm>
          <a:prstGeom prst="roundRect">
            <a:avLst/>
          </a:prstGeom>
          <a:solidFill>
            <a:srgbClr val="33ADB9"/>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r>
              <a:rPr lang="en-US" dirty="0">
                <a:cs typeface="Arial"/>
              </a:rPr>
              <a:t>Nicolas RAYNAL</a:t>
            </a:r>
          </a:p>
          <a:p>
            <a:pPr algn="ctr"/>
            <a:r>
              <a:rPr lang="en-US" sz="900" dirty="0">
                <a:solidFill>
                  <a:schemeClr val="bg1">
                    <a:lumMod val="95000"/>
                  </a:schemeClr>
                </a:solidFill>
                <a:latin typeface="Century Gothic"/>
                <a:cs typeface="Arial"/>
              </a:rPr>
              <a:t>Directeur du </a:t>
            </a:r>
            <a:r>
              <a:rPr lang="en-US" sz="900" dirty="0" err="1">
                <a:solidFill>
                  <a:schemeClr val="bg1">
                    <a:lumMod val="95000"/>
                  </a:schemeClr>
                </a:solidFill>
                <a:latin typeface="Century Gothic"/>
                <a:cs typeface="Arial"/>
              </a:rPr>
              <a:t>Pôle</a:t>
            </a:r>
            <a:r>
              <a:rPr lang="en-US" sz="900" dirty="0">
                <a:solidFill>
                  <a:schemeClr val="bg1">
                    <a:lumMod val="95000"/>
                  </a:schemeClr>
                </a:solidFill>
                <a:latin typeface="Century Gothic"/>
                <a:cs typeface="Arial"/>
              </a:rPr>
              <a:t> Formation Continue</a:t>
            </a:r>
            <a:endParaRPr lang="en-US" sz="900">
              <a:solidFill>
                <a:schemeClr val="bg1">
                  <a:lumMod val="95000"/>
                </a:schemeClr>
              </a:solidFill>
              <a:ea typeface="Calibri"/>
              <a:cs typeface="Arial"/>
            </a:endParaRPr>
          </a:p>
        </p:txBody>
      </p:sp>
      <p:sp>
        <p:nvSpPr>
          <p:cNvPr id="7" name="Rectangle: Rounded Corners 6">
            <a:extLst>
              <a:ext uri="{FF2B5EF4-FFF2-40B4-BE49-F238E27FC236}">
                <a16:creationId xmlns:a16="http://schemas.microsoft.com/office/drawing/2014/main" id="{D9ECC5C3-FE16-226F-B4EC-34DC11DBB088}"/>
              </a:ext>
            </a:extLst>
          </p:cNvPr>
          <p:cNvSpPr/>
          <p:nvPr/>
        </p:nvSpPr>
        <p:spPr>
          <a:xfrm>
            <a:off x="3048170" y="4877614"/>
            <a:ext cx="2379419" cy="860481"/>
          </a:xfrm>
          <a:prstGeom prst="roundRect">
            <a:avLst/>
          </a:prstGeom>
          <a:solidFill>
            <a:srgbClr val="45C4B3"/>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r>
              <a:rPr lang="en-US" dirty="0">
                <a:cs typeface="Arial"/>
              </a:rPr>
              <a:t>Yahya MEHDID</a:t>
            </a:r>
            <a:endParaRPr lang="en-US" dirty="0">
              <a:solidFill>
                <a:schemeClr val="bg1">
                  <a:lumMod val="95000"/>
                </a:schemeClr>
              </a:solidFill>
              <a:latin typeface="Arial"/>
              <a:cs typeface="Arial"/>
            </a:endParaRPr>
          </a:p>
          <a:p>
            <a:pPr algn="ctr"/>
            <a:r>
              <a:rPr lang="en-US" sz="1000" dirty="0" err="1">
                <a:solidFill>
                  <a:schemeClr val="bg1">
                    <a:lumMod val="95000"/>
                  </a:schemeClr>
                </a:solidFill>
                <a:latin typeface="Century Gothic"/>
                <a:cs typeface="Arial"/>
              </a:rPr>
              <a:t>Responsable</a:t>
            </a:r>
            <a:r>
              <a:rPr lang="en-US" sz="1000" dirty="0">
                <a:solidFill>
                  <a:schemeClr val="bg1">
                    <a:lumMod val="95000"/>
                  </a:schemeClr>
                </a:solidFill>
                <a:latin typeface="Century Gothic"/>
                <a:cs typeface="Arial"/>
              </a:rPr>
              <a:t> </a:t>
            </a:r>
            <a:r>
              <a:rPr lang="en-US" sz="1000" dirty="0" err="1">
                <a:solidFill>
                  <a:schemeClr val="bg1">
                    <a:lumMod val="95000"/>
                  </a:schemeClr>
                </a:solidFill>
                <a:latin typeface="Century Gothic"/>
                <a:cs typeface="Arial"/>
              </a:rPr>
              <a:t>administratif</a:t>
            </a:r>
            <a:endParaRPr lang="en-US" dirty="0" err="1">
              <a:solidFill>
                <a:schemeClr val="bg1">
                  <a:lumMod val="95000"/>
                </a:schemeClr>
              </a:solidFill>
              <a:cs typeface="Arial"/>
            </a:endParaRPr>
          </a:p>
        </p:txBody>
      </p:sp>
      <p:sp>
        <p:nvSpPr>
          <p:cNvPr id="8" name="Rectangle: Rounded Corners 7">
            <a:extLst>
              <a:ext uri="{FF2B5EF4-FFF2-40B4-BE49-F238E27FC236}">
                <a16:creationId xmlns:a16="http://schemas.microsoft.com/office/drawing/2014/main" id="{F4FEA5D3-CB87-8023-B50F-0E9C7AE562B7}"/>
              </a:ext>
            </a:extLst>
          </p:cNvPr>
          <p:cNvSpPr/>
          <p:nvPr/>
        </p:nvSpPr>
        <p:spPr>
          <a:xfrm>
            <a:off x="5570611" y="4877614"/>
            <a:ext cx="2467765" cy="860481"/>
          </a:xfrm>
          <a:prstGeom prst="roundRect">
            <a:avLst/>
          </a:prstGeom>
          <a:solidFill>
            <a:srgbClr val="45C4B3"/>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r>
              <a:rPr lang="en-US" dirty="0">
                <a:cs typeface="Arial"/>
              </a:rPr>
              <a:t>Pelagie AMEN</a:t>
            </a:r>
            <a:endParaRPr lang="en-US" dirty="0"/>
          </a:p>
          <a:p>
            <a:pPr algn="ctr"/>
            <a:r>
              <a:rPr lang="en-US" sz="1000" dirty="0" err="1">
                <a:solidFill>
                  <a:schemeClr val="bg1">
                    <a:lumMod val="95000"/>
                  </a:schemeClr>
                </a:solidFill>
                <a:latin typeface="Century Gothic"/>
                <a:cs typeface="Arial"/>
              </a:rPr>
              <a:t>Responsable</a:t>
            </a:r>
            <a:r>
              <a:rPr lang="en-US" sz="1000" dirty="0">
                <a:solidFill>
                  <a:schemeClr val="bg1">
                    <a:lumMod val="95000"/>
                  </a:schemeClr>
                </a:solidFill>
                <a:latin typeface="Century Gothic"/>
                <a:cs typeface="Arial"/>
              </a:rPr>
              <a:t> </a:t>
            </a:r>
            <a:r>
              <a:rPr lang="en-US" sz="1000" dirty="0" err="1">
                <a:solidFill>
                  <a:schemeClr val="bg1">
                    <a:lumMod val="95000"/>
                  </a:schemeClr>
                </a:solidFill>
                <a:latin typeface="Century Gothic"/>
                <a:cs typeface="Arial"/>
              </a:rPr>
              <a:t>pédagogique</a:t>
            </a:r>
            <a:r>
              <a:rPr lang="en-US" sz="1000" dirty="0">
                <a:solidFill>
                  <a:schemeClr val="bg1">
                    <a:lumMod val="95000"/>
                  </a:schemeClr>
                </a:solidFill>
                <a:latin typeface="Century Gothic"/>
                <a:cs typeface="Arial"/>
              </a:rPr>
              <a:t>/ </a:t>
            </a:r>
            <a:r>
              <a:rPr lang="en-US" sz="1000" dirty="0" err="1">
                <a:solidFill>
                  <a:schemeClr val="bg1">
                    <a:lumMod val="95000"/>
                  </a:schemeClr>
                </a:solidFill>
                <a:latin typeface="Century Gothic"/>
                <a:cs typeface="Arial"/>
              </a:rPr>
              <a:t>Formatrice</a:t>
            </a:r>
            <a:endParaRPr lang="en-US" dirty="0" err="1">
              <a:solidFill>
                <a:schemeClr val="bg1">
                  <a:lumMod val="95000"/>
                </a:schemeClr>
              </a:solidFill>
              <a:ea typeface="Calibri" panose="020F0502020204030204"/>
              <a:cs typeface="Arial"/>
            </a:endParaRPr>
          </a:p>
        </p:txBody>
      </p:sp>
      <p:sp>
        <p:nvSpPr>
          <p:cNvPr id="9" name="Rectangle: Rounded Corners 8">
            <a:extLst>
              <a:ext uri="{FF2B5EF4-FFF2-40B4-BE49-F238E27FC236}">
                <a16:creationId xmlns:a16="http://schemas.microsoft.com/office/drawing/2014/main" id="{715CFE66-CE87-26F5-206A-18809427D504}"/>
              </a:ext>
            </a:extLst>
          </p:cNvPr>
          <p:cNvSpPr/>
          <p:nvPr/>
        </p:nvSpPr>
        <p:spPr>
          <a:xfrm>
            <a:off x="8238163" y="4877614"/>
            <a:ext cx="2467765" cy="860481"/>
          </a:xfrm>
          <a:prstGeom prst="roundRect">
            <a:avLst/>
          </a:prstGeom>
          <a:solidFill>
            <a:srgbClr val="45C4B3"/>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r>
              <a:rPr lang="en-US">
                <a:cs typeface="Arial"/>
              </a:rPr>
              <a:t>Justine PIERRE</a:t>
            </a:r>
            <a:endParaRPr lang="en-US"/>
          </a:p>
          <a:p>
            <a:pPr algn="ctr"/>
            <a:r>
              <a:rPr lang="en-US" sz="1000" err="1">
                <a:solidFill>
                  <a:schemeClr val="bg1">
                    <a:lumMod val="95000"/>
                  </a:schemeClr>
                </a:solidFill>
                <a:latin typeface="Century Gothic"/>
                <a:cs typeface="Arial"/>
              </a:rPr>
              <a:t>Assistante</a:t>
            </a:r>
            <a:r>
              <a:rPr lang="en-US" sz="1000">
                <a:solidFill>
                  <a:schemeClr val="bg1">
                    <a:lumMod val="95000"/>
                  </a:schemeClr>
                </a:solidFill>
                <a:latin typeface="Century Gothic"/>
                <a:cs typeface="Arial"/>
              </a:rPr>
              <a:t> </a:t>
            </a:r>
            <a:r>
              <a:rPr lang="en-US" sz="1000" err="1">
                <a:solidFill>
                  <a:schemeClr val="bg1">
                    <a:lumMod val="95000"/>
                  </a:schemeClr>
                </a:solidFill>
                <a:latin typeface="Century Gothic"/>
                <a:cs typeface="Arial"/>
              </a:rPr>
              <a:t>administr</a:t>
            </a:r>
            <a:r>
              <a:rPr lang="en-US" sz="1000">
                <a:solidFill>
                  <a:schemeClr val="bg1">
                    <a:lumMod val="95000"/>
                  </a:schemeClr>
                </a:solidFill>
                <a:latin typeface="Century Gothic"/>
                <a:cs typeface="Arial"/>
              </a:rPr>
              <a:t>ative et </a:t>
            </a:r>
            <a:r>
              <a:rPr lang="en-US" sz="1000" err="1">
                <a:solidFill>
                  <a:schemeClr val="bg1">
                    <a:lumMod val="95000"/>
                  </a:schemeClr>
                </a:solidFill>
                <a:latin typeface="Century Gothic"/>
                <a:cs typeface="Arial"/>
              </a:rPr>
              <a:t>pédagogique</a:t>
            </a:r>
            <a:r>
              <a:rPr lang="en-US" sz="1000">
                <a:solidFill>
                  <a:schemeClr val="bg1">
                    <a:lumMod val="95000"/>
                  </a:schemeClr>
                </a:solidFill>
                <a:latin typeface="Century Gothic"/>
                <a:cs typeface="Arial"/>
              </a:rPr>
              <a:t> </a:t>
            </a:r>
            <a:endParaRPr lang="en-US">
              <a:solidFill>
                <a:schemeClr val="bg1">
                  <a:lumMod val="95000"/>
                </a:schemeClr>
              </a:solidFill>
              <a:cs typeface="Arial"/>
            </a:endParaRPr>
          </a:p>
        </p:txBody>
      </p:sp>
      <p:sp>
        <p:nvSpPr>
          <p:cNvPr id="11" name="Google Shape;55;p13">
            <a:extLst>
              <a:ext uri="{FF2B5EF4-FFF2-40B4-BE49-F238E27FC236}">
                <a16:creationId xmlns:a16="http://schemas.microsoft.com/office/drawing/2014/main" id="{3D042DAA-86DC-BF13-4657-753668F85D15}"/>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3258161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508B6-343A-41F9-028D-DF829F85EEE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E62E5CC1-4024-6860-A9B5-C894AD8E127C}"/>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C8F54F0F-9F31-199C-8EDB-7FC38AA95C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97;p36">
            <a:extLst>
              <a:ext uri="{FF2B5EF4-FFF2-40B4-BE49-F238E27FC236}">
                <a16:creationId xmlns:a16="http://schemas.microsoft.com/office/drawing/2014/main" id="{6BE234B1-F293-1951-EB3B-72267E6D6381}"/>
              </a:ext>
            </a:extLst>
          </p:cNvPr>
          <p:cNvSpPr txBox="1">
            <a:spLocks noGrp="1"/>
          </p:cNvSpPr>
          <p:nvPr/>
        </p:nvSpPr>
        <p:spPr>
          <a:xfrm>
            <a:off x="2230784" y="567635"/>
            <a:ext cx="6447501" cy="99060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lvl="0" indent="0" algn="l" rtl="0">
              <a:lnSpc>
                <a:spcPct val="115000"/>
              </a:lnSpc>
              <a:spcBef>
                <a:spcPts val="0"/>
              </a:spcBef>
              <a:spcAft>
                <a:spcPts val="0"/>
              </a:spcAft>
              <a:buClr>
                <a:schemeClr val="dk1"/>
              </a:buClr>
              <a:buSzPts val="1100"/>
              <a:buFont typeface="Arial"/>
              <a:buNone/>
            </a:pPr>
            <a:r>
              <a:rPr lang="fr" sz="2000" b="1" dirty="0"/>
              <a:t>05 — Outils et ressources</a:t>
            </a:r>
            <a:endParaRPr sz="2000" b="1" dirty="0"/>
          </a:p>
          <a:p>
            <a:pPr marL="0" lvl="0" indent="0" algn="l" rtl="0">
              <a:spcBef>
                <a:spcPts val="0"/>
              </a:spcBef>
              <a:spcAft>
                <a:spcPts val="0"/>
              </a:spcAft>
              <a:buNone/>
            </a:pPr>
            <a:endParaRPr sz="2000"/>
          </a:p>
        </p:txBody>
      </p:sp>
      <p:sp>
        <p:nvSpPr>
          <p:cNvPr id="5" name="TextBox 4">
            <a:extLst>
              <a:ext uri="{FF2B5EF4-FFF2-40B4-BE49-F238E27FC236}">
                <a16:creationId xmlns:a16="http://schemas.microsoft.com/office/drawing/2014/main" id="{B3F8E37D-95AD-8269-4B01-6848B5CAEDC9}"/>
              </a:ext>
            </a:extLst>
          </p:cNvPr>
          <p:cNvSpPr txBox="1"/>
          <p:nvPr/>
        </p:nvSpPr>
        <p:spPr>
          <a:xfrm>
            <a:off x="2864013" y="1987868"/>
            <a:ext cx="6695857" cy="34163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1200" b="1"/>
              <a:t>Des conditions de formation </a:t>
            </a:r>
            <a:r>
              <a:rPr lang="en-US" sz="1200" b="1" err="1"/>
              <a:t>adaptées</a:t>
            </a:r>
            <a:r>
              <a:rPr lang="en-US" sz="1200" b="1"/>
              <a:t> à </a:t>
            </a:r>
            <a:r>
              <a:rPr lang="en-US" sz="1200" b="1" err="1"/>
              <a:t>votre</a:t>
            </a:r>
            <a:r>
              <a:rPr lang="en-US" sz="1200" b="1"/>
              <a:t> </a:t>
            </a:r>
            <a:r>
              <a:rPr lang="en-US" sz="1200" b="1" err="1"/>
              <a:t>parcours</a:t>
            </a:r>
            <a:endParaRPr lang="en-US" sz="1200" b="1"/>
          </a:p>
          <a:p>
            <a:endParaRPr lang="en-US" sz="1200"/>
          </a:p>
          <a:p>
            <a:r>
              <a:rPr lang="en-US" sz="1200"/>
              <a:t>L’ISRP met à disposition des stagiaires :</a:t>
            </a:r>
          </a:p>
          <a:p>
            <a:endParaRPr lang="en-US" sz="1200"/>
          </a:p>
          <a:p>
            <a:pPr marL="171450" indent="-171450">
              <a:buChar char="•"/>
            </a:pPr>
            <a:r>
              <a:rPr lang="en-US" sz="1200"/>
              <a:t>des salles de </a:t>
            </a:r>
            <a:r>
              <a:rPr lang="en-US" sz="1200" err="1"/>
              <a:t>cours</a:t>
            </a:r>
            <a:r>
              <a:rPr lang="en-US" sz="1200"/>
              <a:t> </a:t>
            </a:r>
            <a:r>
              <a:rPr lang="en-US" sz="1200" err="1"/>
              <a:t>équipées</a:t>
            </a:r>
            <a:r>
              <a:rPr lang="en-US" sz="1200"/>
              <a:t> ;</a:t>
            </a:r>
          </a:p>
          <a:p>
            <a:pPr marL="171450" indent="-171450">
              <a:buChar char="•"/>
            </a:pPr>
            <a:r>
              <a:rPr lang="en-US" sz="1200"/>
              <a:t>des salles de TD </a:t>
            </a:r>
            <a:r>
              <a:rPr lang="en-US" sz="1200" err="1"/>
              <a:t>reproduisant</a:t>
            </a:r>
            <a:r>
              <a:rPr lang="en-US" sz="1200"/>
              <a:t> un cabinet </a:t>
            </a:r>
            <a:r>
              <a:rPr lang="en-US" sz="1200" err="1"/>
              <a:t>médical</a:t>
            </a:r>
            <a:r>
              <a:rPr lang="en-US" sz="1200"/>
              <a:t> ;</a:t>
            </a:r>
          </a:p>
          <a:p>
            <a:pPr marL="171450" indent="-171450">
              <a:buChar char="•"/>
            </a:pPr>
            <a:r>
              <a:rPr lang="en-US" sz="1200"/>
              <a:t>du matériel </a:t>
            </a:r>
            <a:r>
              <a:rPr lang="en-US" sz="1200" err="1"/>
              <a:t>informatique</a:t>
            </a:r>
            <a:r>
              <a:rPr lang="en-US" sz="1200"/>
              <a:t> pour les modules </a:t>
            </a:r>
            <a:r>
              <a:rPr lang="en-US" sz="1200" err="1"/>
              <a:t>en</a:t>
            </a:r>
            <a:r>
              <a:rPr lang="en-US" sz="1200"/>
              <a:t> </a:t>
            </a:r>
            <a:r>
              <a:rPr lang="en-US" sz="1200" err="1"/>
              <a:t>distanciel</a:t>
            </a:r>
            <a:r>
              <a:rPr lang="en-US" sz="1200"/>
              <a:t> ;</a:t>
            </a:r>
          </a:p>
          <a:p>
            <a:pPr marL="171450" indent="-171450">
              <a:buChar char="•"/>
            </a:pPr>
            <a:r>
              <a:rPr lang="en-US" sz="1200"/>
              <a:t>des </a:t>
            </a:r>
            <a:r>
              <a:rPr lang="en-US" sz="1200" err="1"/>
              <a:t>outils</a:t>
            </a:r>
            <a:r>
              <a:rPr lang="en-US" sz="1200"/>
              <a:t> et </a:t>
            </a:r>
            <a:r>
              <a:rPr lang="en-US" sz="1200" err="1"/>
              <a:t>dispositifs</a:t>
            </a:r>
            <a:r>
              <a:rPr lang="en-US" sz="1200"/>
              <a:t> </a:t>
            </a:r>
            <a:r>
              <a:rPr lang="en-US" sz="1200" err="1"/>
              <a:t>médicaux</a:t>
            </a:r>
            <a:r>
              <a:rPr lang="en-US" sz="1200"/>
              <a:t> </a:t>
            </a:r>
            <a:r>
              <a:rPr lang="en-US" sz="1200" err="1"/>
              <a:t>nécessaires</a:t>
            </a:r>
            <a:r>
              <a:rPr lang="en-US" sz="1200"/>
              <a:t> à la </a:t>
            </a:r>
            <a:r>
              <a:rPr lang="en-US" sz="1200" err="1"/>
              <a:t>réalisation</a:t>
            </a:r>
            <a:r>
              <a:rPr lang="en-US" sz="1200"/>
              <a:t> des travaux pratiques.</a:t>
            </a:r>
          </a:p>
          <a:p>
            <a:endParaRPr lang="en-US" sz="1200"/>
          </a:p>
          <a:p>
            <a:r>
              <a:rPr lang="en-US" sz="1200" b="1"/>
              <a:t>Les </a:t>
            </a:r>
            <a:r>
              <a:rPr lang="en-US" sz="1200" b="1" err="1"/>
              <a:t>outils</a:t>
            </a:r>
            <a:r>
              <a:rPr lang="en-US" sz="1200" b="1"/>
              <a:t> </a:t>
            </a:r>
            <a:r>
              <a:rPr lang="en-US" sz="1200" b="1" err="1"/>
              <a:t>numériques</a:t>
            </a:r>
            <a:endParaRPr lang="en-US" sz="1200" b="1"/>
          </a:p>
          <a:p>
            <a:endParaRPr lang="en-US" sz="1200"/>
          </a:p>
          <a:p>
            <a:r>
              <a:rPr lang="en-US" sz="1200"/>
              <a:t>Tout au long de </a:t>
            </a:r>
            <a:r>
              <a:rPr lang="en-US" sz="1200" err="1"/>
              <a:t>votre</a:t>
            </a:r>
            <a:r>
              <a:rPr lang="en-US" sz="1200"/>
              <a:t> </a:t>
            </a:r>
            <a:r>
              <a:rPr lang="en-US" sz="1200" err="1"/>
              <a:t>parcours</a:t>
            </a:r>
            <a:r>
              <a:rPr lang="en-US" sz="1200"/>
              <a:t>, </a:t>
            </a:r>
            <a:r>
              <a:rPr lang="en-US" sz="1200" err="1"/>
              <a:t>différents</a:t>
            </a:r>
            <a:r>
              <a:rPr lang="en-US" sz="1200"/>
              <a:t> </a:t>
            </a:r>
            <a:r>
              <a:rPr lang="en-US" sz="1200" err="1"/>
              <a:t>outils</a:t>
            </a:r>
            <a:r>
              <a:rPr lang="en-US" sz="1200"/>
              <a:t> </a:t>
            </a:r>
            <a:r>
              <a:rPr lang="en-US" sz="1200" err="1"/>
              <a:t>peuvent</a:t>
            </a:r>
            <a:r>
              <a:rPr lang="en-US" sz="1200"/>
              <a:t> </a:t>
            </a:r>
            <a:r>
              <a:rPr lang="en-US" sz="1200" err="1"/>
              <a:t>être</a:t>
            </a:r>
            <a:r>
              <a:rPr lang="en-US" sz="1200"/>
              <a:t> </a:t>
            </a:r>
            <a:r>
              <a:rPr lang="en-US" sz="1200" err="1"/>
              <a:t>mobilisés</a:t>
            </a:r>
            <a:r>
              <a:rPr lang="en-US" sz="1200"/>
              <a:t> pour </a:t>
            </a:r>
            <a:r>
              <a:rPr lang="en-US" sz="1200" err="1"/>
              <a:t>faciliter</a:t>
            </a:r>
            <a:r>
              <a:rPr lang="en-US" sz="1200"/>
              <a:t> :</a:t>
            </a:r>
          </a:p>
          <a:p>
            <a:endParaRPr lang="en-US" sz="1200"/>
          </a:p>
          <a:p>
            <a:pPr marL="171450" indent="-171450">
              <a:buChar char="•"/>
            </a:pPr>
            <a:r>
              <a:rPr lang="en-US" sz="1200"/>
              <a:t>les </a:t>
            </a:r>
            <a:r>
              <a:rPr lang="en-US" sz="1200" err="1"/>
              <a:t>enseignements</a:t>
            </a:r>
            <a:r>
              <a:rPr lang="en-US" sz="1200"/>
              <a:t> à distance ;</a:t>
            </a:r>
          </a:p>
          <a:p>
            <a:pPr marL="171450" indent="-171450">
              <a:buChar char="•"/>
            </a:pPr>
            <a:r>
              <a:rPr lang="en-US" sz="1200"/>
              <a:t>la communication avec </a:t>
            </a:r>
            <a:r>
              <a:rPr lang="en-US" sz="1200" err="1"/>
              <a:t>l’équipe</a:t>
            </a:r>
            <a:r>
              <a:rPr lang="en-US" sz="1200"/>
              <a:t> ;</a:t>
            </a:r>
          </a:p>
          <a:p>
            <a:pPr marL="171450" indent="-171450">
              <a:buChar char="•"/>
            </a:pPr>
            <a:r>
              <a:rPr lang="en-US" sz="1200"/>
              <a:t>le partage de </a:t>
            </a:r>
            <a:r>
              <a:rPr lang="en-US" sz="1200" err="1"/>
              <a:t>ressources</a:t>
            </a:r>
            <a:r>
              <a:rPr lang="en-US" sz="1200"/>
              <a:t> ;</a:t>
            </a:r>
          </a:p>
          <a:p>
            <a:pPr marL="171450" indent="-171450">
              <a:buChar char="•"/>
            </a:pPr>
            <a:r>
              <a:rPr lang="en-US" sz="1200" err="1"/>
              <a:t>l’accès</a:t>
            </a:r>
            <a:r>
              <a:rPr lang="en-US" sz="1200"/>
              <a:t> aux </a:t>
            </a:r>
            <a:r>
              <a:rPr lang="en-US" sz="1200" err="1"/>
              <a:t>informations</a:t>
            </a:r>
            <a:r>
              <a:rPr lang="en-US" sz="1200"/>
              <a:t> relatives à </a:t>
            </a:r>
            <a:r>
              <a:rPr lang="en-US" sz="1200" err="1"/>
              <a:t>votre</a:t>
            </a:r>
            <a:r>
              <a:rPr lang="en-US" sz="1200"/>
              <a:t> formation ;</a:t>
            </a:r>
          </a:p>
          <a:p>
            <a:pPr marL="171450" indent="-171450">
              <a:buChar char="•"/>
            </a:pPr>
            <a:r>
              <a:rPr lang="en-US" sz="1200" err="1"/>
              <a:t>l’accompagnement</a:t>
            </a:r>
            <a:r>
              <a:rPr lang="en-US" sz="1200"/>
              <a:t> </a:t>
            </a:r>
            <a:r>
              <a:rPr lang="en-US" sz="1200" err="1"/>
              <a:t>pédagogique</a:t>
            </a:r>
            <a:r>
              <a:rPr lang="en-US" sz="1200"/>
              <a:t>.</a:t>
            </a:r>
          </a:p>
        </p:txBody>
      </p:sp>
      <p:sp>
        <p:nvSpPr>
          <p:cNvPr id="8" name="Google Shape;55;p13">
            <a:extLst>
              <a:ext uri="{FF2B5EF4-FFF2-40B4-BE49-F238E27FC236}">
                <a16:creationId xmlns:a16="http://schemas.microsoft.com/office/drawing/2014/main" id="{532677A5-F189-025B-DE12-E6253781A93E}"/>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845999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CB0EE-DE2C-E28A-CD9A-3A680DA7E2C2}"/>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83C1C2E0-2747-7627-C3E5-3EE04A29D796}"/>
              </a:ext>
            </a:extLst>
          </p:cNvPr>
          <p:cNvSpPr/>
          <p:nvPr/>
        </p:nvSpPr>
        <p:spPr>
          <a:xfrm>
            <a:off x="529240" y="1822449"/>
            <a:ext cx="5772864" cy="3213099"/>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9C523535-5881-F9D6-18BC-1A9F6AF4E703}"/>
              </a:ext>
            </a:extLst>
          </p:cNvPr>
          <p:cNvSpPr txBox="1"/>
          <p:nvPr/>
        </p:nvSpPr>
        <p:spPr>
          <a:xfrm>
            <a:off x="639751" y="3002642"/>
            <a:ext cx="5228705" cy="954107"/>
          </a:xfrm>
          <a:prstGeom prst="rect">
            <a:avLst/>
          </a:prstGeom>
          <a:noFill/>
        </p:spPr>
        <p:txBody>
          <a:bodyPr wrap="square" lIns="91440" tIns="45720" rIns="91440" bIns="45720" rtlCol="0" anchor="t">
            <a:spAutoFit/>
          </a:bodyPr>
          <a:lstStyle/>
          <a:p>
            <a:pPr algn="ctr"/>
            <a:r>
              <a:rPr lang="fr-FR" sz="2800" dirty="0">
                <a:solidFill>
                  <a:schemeClr val="bg1"/>
                </a:solidFill>
                <a:latin typeface="Gotham Light"/>
              </a:rPr>
              <a:t>Le métier de </a:t>
            </a:r>
          </a:p>
          <a:p>
            <a:pPr algn="ctr"/>
            <a:r>
              <a:rPr lang="fr-FR" sz="2800" dirty="0">
                <a:solidFill>
                  <a:schemeClr val="bg1"/>
                </a:solidFill>
                <a:latin typeface="Gotham Light"/>
              </a:rPr>
              <a:t>l'Assistant Médical</a:t>
            </a:r>
          </a:p>
        </p:txBody>
      </p:sp>
      <p:pic>
        <p:nvPicPr>
          <p:cNvPr id="5" name="Image 4">
            <a:extLst>
              <a:ext uri="{FF2B5EF4-FFF2-40B4-BE49-F238E27FC236}">
                <a16:creationId xmlns:a16="http://schemas.microsoft.com/office/drawing/2014/main" id="{7D37DC77-8981-2CA0-46F5-1ECB30B11D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pic>
        <p:nvPicPr>
          <p:cNvPr id="8" name="Image 7">
            <a:extLst>
              <a:ext uri="{FF2B5EF4-FFF2-40B4-BE49-F238E27FC236}">
                <a16:creationId xmlns:a16="http://schemas.microsoft.com/office/drawing/2014/main" id="{4F6DACE5-5E06-DDE5-2F32-FB07524618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8760" y="1822450"/>
            <a:ext cx="5334000" cy="3213100"/>
          </a:xfrm>
          <a:prstGeom prst="rect">
            <a:avLst/>
          </a:prstGeom>
        </p:spPr>
      </p:pic>
    </p:spTree>
    <p:extLst>
      <p:ext uri="{BB962C8B-B14F-4D97-AF65-F5344CB8AC3E}">
        <p14:creationId xmlns:p14="http://schemas.microsoft.com/office/powerpoint/2010/main" val="693747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3CBA4-BDFA-C62B-AEDB-28B6832484F7}"/>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8A97C4A0-1B1A-63AC-C9AA-9AA6C6C5E2DC}"/>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A4253A26-DBC8-4CBB-3A0A-33153002C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11;p22">
            <a:extLst>
              <a:ext uri="{FF2B5EF4-FFF2-40B4-BE49-F238E27FC236}">
                <a16:creationId xmlns:a16="http://schemas.microsoft.com/office/drawing/2014/main" id="{8A4D97D3-75F7-B4AE-28A6-7657EC7DD770}"/>
              </a:ext>
            </a:extLst>
          </p:cNvPr>
          <p:cNvSpPr txBox="1">
            <a:spLocks noGrp="1"/>
          </p:cNvSpPr>
          <p:nvPr/>
        </p:nvSpPr>
        <p:spPr>
          <a:xfrm>
            <a:off x="2252871" y="523461"/>
            <a:ext cx="6447501" cy="990600"/>
          </a:xfrm>
          <a:prstGeom prst="rect">
            <a:avLst/>
          </a:prstGeom>
        </p:spPr>
        <p:txBody>
          <a:bodyPr spcFirstLastPara="1" vert="horz" wrap="square" lIns="91425" tIns="91425" rIns="91425" bIns="91425" rtlCol="0" anchor="t" anchorCtr="0">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lvl="0" indent="0" algn="l" rtl="0">
              <a:lnSpc>
                <a:spcPct val="115000"/>
              </a:lnSpc>
              <a:spcBef>
                <a:spcPts val="2400"/>
              </a:spcBef>
              <a:spcAft>
                <a:spcPts val="600"/>
              </a:spcAft>
              <a:buClr>
                <a:schemeClr val="dk1"/>
              </a:buClr>
              <a:buSzPts val="1100"/>
              <a:buFont typeface="Arial"/>
              <a:buNone/>
            </a:pPr>
            <a:r>
              <a:rPr lang="fr" sz="2000" b="1" dirty="0"/>
              <a:t>06 — Le métier d’assistant médical </a:t>
            </a:r>
            <a:endParaRPr sz="2000" dirty="0"/>
          </a:p>
        </p:txBody>
      </p:sp>
      <p:sp>
        <p:nvSpPr>
          <p:cNvPr id="5" name="Google Shape;112;p22">
            <a:extLst>
              <a:ext uri="{FF2B5EF4-FFF2-40B4-BE49-F238E27FC236}">
                <a16:creationId xmlns:a16="http://schemas.microsoft.com/office/drawing/2014/main" id="{584B1C74-5222-E5CF-AAA6-470339963FB8}"/>
              </a:ext>
            </a:extLst>
          </p:cNvPr>
          <p:cNvSpPr txBox="1"/>
          <p:nvPr/>
        </p:nvSpPr>
        <p:spPr>
          <a:xfrm>
            <a:off x="2020145" y="1714481"/>
            <a:ext cx="8312156" cy="2985402"/>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fr" sz="1200" b="1" dirty="0">
                <a:solidFill>
                  <a:schemeClr val="dk1"/>
                </a:solidFill>
              </a:rPr>
              <a:t>Un professionnel au service du patient et du praticien</a:t>
            </a:r>
            <a:endParaRPr lang="en-US" sz="1200" b="1" dirty="0">
              <a:solidFill>
                <a:schemeClr val="dk1"/>
              </a:solidFill>
            </a:endParaRPr>
          </a:p>
          <a:p>
            <a:endParaRPr lang="fr" sz="1200" b="1">
              <a:solidFill>
                <a:schemeClr val="dk1"/>
              </a:solidFill>
            </a:endParaRPr>
          </a:p>
          <a:p>
            <a:r>
              <a:rPr lang="fr" sz="1200" dirty="0"/>
              <a:t>L’Assistant médical joue un rôle essentiel au sein de l’équipe de soins.</a:t>
            </a:r>
          </a:p>
          <a:p>
            <a:endParaRPr lang="fr" sz="1200" dirty="0"/>
          </a:p>
          <a:p>
            <a:r>
              <a:rPr lang="fr" sz="1200" dirty="0"/>
              <a:t>Il intervient à l’interface entre :</a:t>
            </a:r>
          </a:p>
          <a:p>
            <a:endParaRPr lang="fr" sz="1200"/>
          </a:p>
          <a:p>
            <a:r>
              <a:rPr lang="fr" b="1" dirty="0">
                <a:solidFill>
                  <a:srgbClr val="33ADB9"/>
                </a:solidFill>
              </a:rPr>
              <a:t>le patient ↔ le praticien ↔ l’organisation du cabinet</a:t>
            </a:r>
          </a:p>
          <a:p>
            <a:endParaRPr lang="fr" sz="1200"/>
          </a:p>
          <a:p>
            <a:r>
              <a:rPr lang="fr" sz="1200" dirty="0"/>
              <a:t>Son intervention contribue à faciliter le parcours du patient, à fluidifier l’organisation des consultations et à accompagner le praticien dans son activité, dans le respect de son champ de compétences.</a:t>
            </a:r>
          </a:p>
          <a:p>
            <a:endParaRPr lang="fr" sz="1200"/>
          </a:p>
          <a:p>
            <a:r>
              <a:rPr lang="fr" sz="1200" dirty="0"/>
              <a:t>L’Assistant médical peut exercer auprès de médecins généralistes ou de médecins de différentes spécialités, au sein d’un cabinet libéral ou d’un centre de santé pluridisciplinaire, auprès de praticiens conventionnés en secteur 1 ou 2.</a:t>
            </a:r>
          </a:p>
          <a:p>
            <a:endParaRPr lang="fr" sz="1200"/>
          </a:p>
          <a:p>
            <a:endParaRPr lang="fr" sz="1200"/>
          </a:p>
        </p:txBody>
      </p:sp>
      <p:sp>
        <p:nvSpPr>
          <p:cNvPr id="7" name="Google Shape;55;p13">
            <a:extLst>
              <a:ext uri="{FF2B5EF4-FFF2-40B4-BE49-F238E27FC236}">
                <a16:creationId xmlns:a16="http://schemas.microsoft.com/office/drawing/2014/main" id="{DA29300D-288D-0BAF-47CF-06E337AF0D05}"/>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170909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3E4DB-8F36-6B80-F5EF-42596D00C5FB}"/>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ED355596-5A37-92B6-B576-309634EB8A2D}"/>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0999552F-1D45-2FB8-2E1B-B35B0B9B8A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11;p22">
            <a:extLst>
              <a:ext uri="{FF2B5EF4-FFF2-40B4-BE49-F238E27FC236}">
                <a16:creationId xmlns:a16="http://schemas.microsoft.com/office/drawing/2014/main" id="{0367FBA8-5779-48DD-A52B-CD78FECDDB85}"/>
              </a:ext>
            </a:extLst>
          </p:cNvPr>
          <p:cNvSpPr txBox="1">
            <a:spLocks noGrp="1"/>
          </p:cNvSpPr>
          <p:nvPr/>
        </p:nvSpPr>
        <p:spPr>
          <a:xfrm>
            <a:off x="2252871" y="523461"/>
            <a:ext cx="6447501" cy="990600"/>
          </a:xfrm>
          <a:prstGeom prst="rect">
            <a:avLst/>
          </a:prstGeom>
        </p:spPr>
        <p:txBody>
          <a:bodyPr spcFirstLastPara="1" vert="horz" wrap="square" lIns="91425" tIns="91425" rIns="91425" bIns="91425" rtlCol="0" anchor="t" anchorCtr="0">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lvl="0" indent="0" algn="l" rtl="0">
              <a:lnSpc>
                <a:spcPct val="115000"/>
              </a:lnSpc>
              <a:spcBef>
                <a:spcPts val="2400"/>
              </a:spcBef>
              <a:spcAft>
                <a:spcPts val="600"/>
              </a:spcAft>
              <a:buClr>
                <a:schemeClr val="dk1"/>
              </a:buClr>
              <a:buSzPts val="1100"/>
              <a:buFont typeface="Arial"/>
              <a:buNone/>
            </a:pPr>
            <a:r>
              <a:rPr lang="fr" sz="2000" b="1" dirty="0"/>
              <a:t>06 — Le métier d’assistant médical </a:t>
            </a:r>
            <a:endParaRPr sz="2000" dirty="0"/>
          </a:p>
        </p:txBody>
      </p:sp>
      <p:sp>
        <p:nvSpPr>
          <p:cNvPr id="6" name="Google Shape;112;p22">
            <a:extLst>
              <a:ext uri="{FF2B5EF4-FFF2-40B4-BE49-F238E27FC236}">
                <a16:creationId xmlns:a16="http://schemas.microsoft.com/office/drawing/2014/main" id="{04C40551-866A-3C0E-9BDD-BB09F525E756}"/>
              </a:ext>
            </a:extLst>
          </p:cNvPr>
          <p:cNvSpPr txBox="1"/>
          <p:nvPr/>
        </p:nvSpPr>
        <p:spPr>
          <a:xfrm>
            <a:off x="2020145" y="1714481"/>
            <a:ext cx="8367373" cy="3139291"/>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fr" sz="1200" b="1" dirty="0"/>
              <a:t>Votre rôle : accompagner, organiser et sécuriser</a:t>
            </a:r>
          </a:p>
          <a:p>
            <a:endParaRPr lang="fr" sz="1200"/>
          </a:p>
          <a:p>
            <a:r>
              <a:rPr lang="fr" sz="1200" dirty="0"/>
              <a:t>Tout au long de votre parcours, vous développerez une posture professionnelle fondée sur :</a:t>
            </a:r>
          </a:p>
          <a:p>
            <a:endParaRPr lang="fr" sz="1200"/>
          </a:p>
          <a:p>
            <a:pPr marL="171450" indent="-171450">
              <a:buChar char="•"/>
            </a:pPr>
            <a:r>
              <a:rPr lang="fr" sz="1200" dirty="0"/>
              <a:t>l’écoute ;</a:t>
            </a:r>
          </a:p>
          <a:p>
            <a:pPr marL="171450" indent="-171450">
              <a:buChar char="•"/>
            </a:pPr>
            <a:r>
              <a:rPr lang="fr" sz="1200" dirty="0"/>
              <a:t>la bienveillance ;</a:t>
            </a:r>
          </a:p>
          <a:p>
            <a:pPr marL="171450" indent="-171450">
              <a:buChar char="•"/>
            </a:pPr>
            <a:r>
              <a:rPr lang="fr" sz="1200" dirty="0"/>
              <a:t>la discrétion ;</a:t>
            </a:r>
          </a:p>
          <a:p>
            <a:pPr marL="171450" indent="-171450">
              <a:buChar char="•"/>
            </a:pPr>
            <a:r>
              <a:rPr lang="fr" sz="1200" dirty="0"/>
              <a:t>la rigueur ;</a:t>
            </a:r>
          </a:p>
          <a:p>
            <a:pPr marL="171450" indent="-171450">
              <a:buChar char="•"/>
            </a:pPr>
            <a:r>
              <a:rPr lang="fr" sz="1200" dirty="0"/>
              <a:t>le respect du patient ;</a:t>
            </a:r>
          </a:p>
          <a:p>
            <a:pPr marL="171450" indent="-171450">
              <a:buChar char="•"/>
            </a:pPr>
            <a:r>
              <a:rPr lang="fr" sz="1200" dirty="0"/>
              <a:t>le sens du service ;</a:t>
            </a:r>
          </a:p>
          <a:p>
            <a:pPr marL="171450" indent="-171450">
              <a:buChar char="•"/>
            </a:pPr>
            <a:r>
              <a:rPr lang="fr" sz="1200" dirty="0"/>
              <a:t>le professionnalisme.</a:t>
            </a:r>
          </a:p>
          <a:p>
            <a:endParaRPr lang="fr" sz="1200"/>
          </a:p>
          <a:p>
            <a:r>
              <a:rPr lang="fr" sz="1200" dirty="0"/>
              <a:t>Une attention particulière est portée à l’accueil et à l’accompagnement des publics vulnérables, des enfants et des personnes nécessitant une communication ou une prise en charge adaptée.</a:t>
            </a:r>
          </a:p>
          <a:p>
            <a:endParaRPr lang="fr" sz="1200"/>
          </a:p>
          <a:p>
            <a:endParaRPr lang="fr" sz="1200"/>
          </a:p>
        </p:txBody>
      </p:sp>
      <p:sp>
        <p:nvSpPr>
          <p:cNvPr id="7" name="Google Shape;55;p13">
            <a:extLst>
              <a:ext uri="{FF2B5EF4-FFF2-40B4-BE49-F238E27FC236}">
                <a16:creationId xmlns:a16="http://schemas.microsoft.com/office/drawing/2014/main" id="{7BB96104-59C1-0805-D2FB-EA7D60416476}"/>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848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792824-FE2B-8618-4B15-03CDA6F1295D}"/>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762B001-E607-4453-7D74-9B27DB82CEC6}"/>
              </a:ext>
            </a:extLst>
          </p:cNvPr>
          <p:cNvSpPr/>
          <p:nvPr/>
        </p:nvSpPr>
        <p:spPr>
          <a:xfrm>
            <a:off x="624990" y="2310641"/>
            <a:ext cx="5677113" cy="2225676"/>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94F62E5D-45F8-1EAD-67D5-6BEB9861F2E4}"/>
              </a:ext>
            </a:extLst>
          </p:cNvPr>
          <p:cNvSpPr txBox="1"/>
          <p:nvPr/>
        </p:nvSpPr>
        <p:spPr>
          <a:xfrm>
            <a:off x="849193" y="3161869"/>
            <a:ext cx="5228705" cy="523220"/>
          </a:xfrm>
          <a:prstGeom prst="rect">
            <a:avLst/>
          </a:prstGeom>
          <a:noFill/>
        </p:spPr>
        <p:txBody>
          <a:bodyPr wrap="square" lIns="91440" tIns="45720" rIns="91440" bIns="45720" rtlCol="0" anchor="t">
            <a:spAutoFit/>
          </a:bodyPr>
          <a:lstStyle/>
          <a:p>
            <a:pPr algn="ctr"/>
            <a:r>
              <a:rPr lang="fr-FR" sz="2800" dirty="0">
                <a:solidFill>
                  <a:schemeClr val="bg1"/>
                </a:solidFill>
                <a:latin typeface="Gotham Light"/>
              </a:rPr>
              <a:t>Votre formation</a:t>
            </a:r>
            <a:endParaRPr lang="en-US" dirty="0"/>
          </a:p>
        </p:txBody>
      </p:sp>
      <p:pic>
        <p:nvPicPr>
          <p:cNvPr id="5" name="Image 4">
            <a:extLst>
              <a:ext uri="{FF2B5EF4-FFF2-40B4-BE49-F238E27FC236}">
                <a16:creationId xmlns:a16="http://schemas.microsoft.com/office/drawing/2014/main" id="{EA087A15-C55F-6B11-EE4A-A6C4744352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pic>
        <p:nvPicPr>
          <p:cNvPr id="6" name="Picture 5">
            <a:extLst>
              <a:ext uri="{FF2B5EF4-FFF2-40B4-BE49-F238E27FC236}">
                <a16:creationId xmlns:a16="http://schemas.microsoft.com/office/drawing/2014/main" id="{0AA54C3D-CC42-99B6-56E9-BED1357C8EAC}"/>
              </a:ext>
            </a:extLst>
          </p:cNvPr>
          <p:cNvPicPr>
            <a:picLocks noChangeAspect="1"/>
          </p:cNvPicPr>
          <p:nvPr/>
        </p:nvPicPr>
        <p:blipFill>
          <a:blip r:embed="rId3"/>
          <a:stretch>
            <a:fillRect/>
          </a:stretch>
        </p:blipFill>
        <p:spPr>
          <a:xfrm>
            <a:off x="6500123" y="2310641"/>
            <a:ext cx="5066886" cy="2225676"/>
          </a:xfrm>
          <a:prstGeom prst="rect">
            <a:avLst/>
          </a:prstGeom>
        </p:spPr>
      </p:pic>
    </p:spTree>
    <p:extLst>
      <p:ext uri="{BB962C8B-B14F-4D97-AF65-F5344CB8AC3E}">
        <p14:creationId xmlns:p14="http://schemas.microsoft.com/office/powerpoint/2010/main" val="8460917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85D76-49E1-031F-A5F9-2BB33C6A6C7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2A797E5-46BD-D75F-C5F2-F939EC93A2D2}"/>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1156737A-AA56-5D3C-2AA0-5D7A41D8D4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47;p28">
            <a:extLst>
              <a:ext uri="{FF2B5EF4-FFF2-40B4-BE49-F238E27FC236}">
                <a16:creationId xmlns:a16="http://schemas.microsoft.com/office/drawing/2014/main" id="{69135EF6-97FD-6E9D-AB86-22F28DE1F505}"/>
              </a:ext>
            </a:extLst>
          </p:cNvPr>
          <p:cNvSpPr txBox="1">
            <a:spLocks noGrp="1"/>
          </p:cNvSpPr>
          <p:nvPr/>
        </p:nvSpPr>
        <p:spPr>
          <a:xfrm>
            <a:off x="2352262" y="512418"/>
            <a:ext cx="6447501" cy="99060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pPr>
            <a:r>
              <a:rPr lang="fr" sz="2000" b="1" dirty="0"/>
              <a:t>07 — Votre parcours en un coup d'oeil</a:t>
            </a:r>
            <a:endParaRPr sz="2000" dirty="0"/>
          </a:p>
        </p:txBody>
      </p:sp>
      <p:sp>
        <p:nvSpPr>
          <p:cNvPr id="5" name="Rectangle: Rounded Corners 4">
            <a:extLst>
              <a:ext uri="{FF2B5EF4-FFF2-40B4-BE49-F238E27FC236}">
                <a16:creationId xmlns:a16="http://schemas.microsoft.com/office/drawing/2014/main" id="{79D1FA7B-37C0-D649-CA00-C1CB79F3B88B}"/>
              </a:ext>
            </a:extLst>
          </p:cNvPr>
          <p:cNvSpPr/>
          <p:nvPr/>
        </p:nvSpPr>
        <p:spPr>
          <a:xfrm>
            <a:off x="1615514" y="1392781"/>
            <a:ext cx="2712445" cy="2023731"/>
          </a:xfrm>
          <a:prstGeom prst="roundRect">
            <a:avLst/>
          </a:prstGeom>
          <a:solidFill>
            <a:srgbClr val="45C4B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a:p>
            <a:pPr algn="ctr"/>
            <a:r>
              <a:rPr lang="en-US"/>
              <a:t>01 — RENTRÉE</a:t>
            </a:r>
          </a:p>
          <a:p>
            <a:pPr algn="ctr"/>
            <a:r>
              <a:rPr lang="en-US" err="1">
                <a:ea typeface="+mn-lt"/>
                <a:cs typeface="+mn-lt"/>
              </a:rPr>
              <a:t>Découverte</a:t>
            </a:r>
            <a:r>
              <a:rPr lang="en-US">
                <a:ea typeface="+mn-lt"/>
                <a:cs typeface="+mn-lt"/>
              </a:rPr>
              <a:t> de </a:t>
            </a:r>
            <a:r>
              <a:rPr lang="en-US" err="1">
                <a:ea typeface="+mn-lt"/>
                <a:cs typeface="+mn-lt"/>
              </a:rPr>
              <a:t>l’ISRP</a:t>
            </a:r>
            <a:r>
              <a:rPr lang="en-US">
                <a:ea typeface="+mn-lt"/>
                <a:cs typeface="+mn-lt"/>
              </a:rPr>
              <a:t>, de </a:t>
            </a:r>
            <a:r>
              <a:rPr lang="en-US" err="1">
                <a:ea typeface="+mn-lt"/>
                <a:cs typeface="+mn-lt"/>
              </a:rPr>
              <a:t>l’équipe</a:t>
            </a:r>
            <a:r>
              <a:rPr lang="en-US">
                <a:ea typeface="+mn-lt"/>
                <a:cs typeface="+mn-lt"/>
              </a:rPr>
              <a:t>, de </a:t>
            </a:r>
            <a:r>
              <a:rPr lang="en-US" err="1">
                <a:ea typeface="+mn-lt"/>
                <a:cs typeface="+mn-lt"/>
              </a:rPr>
              <a:t>votre</a:t>
            </a:r>
            <a:r>
              <a:rPr lang="en-US">
                <a:ea typeface="+mn-lt"/>
                <a:cs typeface="+mn-lt"/>
              </a:rPr>
              <a:t> </a:t>
            </a:r>
            <a:r>
              <a:rPr lang="en-US" err="1">
                <a:ea typeface="+mn-lt"/>
                <a:cs typeface="+mn-lt"/>
              </a:rPr>
              <a:t>parcours</a:t>
            </a:r>
            <a:r>
              <a:rPr lang="en-US">
                <a:ea typeface="+mn-lt"/>
                <a:cs typeface="+mn-lt"/>
              </a:rPr>
              <a:t> et de </a:t>
            </a:r>
            <a:r>
              <a:rPr lang="en-US" err="1">
                <a:ea typeface="+mn-lt"/>
                <a:cs typeface="+mn-lt"/>
              </a:rPr>
              <a:t>votre</a:t>
            </a:r>
            <a:r>
              <a:rPr lang="en-US">
                <a:ea typeface="+mn-lt"/>
                <a:cs typeface="+mn-lt"/>
              </a:rPr>
              <a:t> </a:t>
            </a:r>
            <a:r>
              <a:rPr lang="en-US" err="1">
                <a:ea typeface="+mn-lt"/>
                <a:cs typeface="+mn-lt"/>
              </a:rPr>
              <a:t>environnement</a:t>
            </a:r>
            <a:r>
              <a:rPr lang="en-US">
                <a:ea typeface="+mn-lt"/>
                <a:cs typeface="+mn-lt"/>
              </a:rPr>
              <a:t> de formation.</a:t>
            </a:r>
            <a:endParaRPr lang="en-US"/>
          </a:p>
          <a:p>
            <a:pPr algn="ctr"/>
            <a:endParaRPr lang="en-US"/>
          </a:p>
        </p:txBody>
      </p:sp>
      <p:sp>
        <p:nvSpPr>
          <p:cNvPr id="6" name="Rectangle: Rounded Corners 5">
            <a:extLst>
              <a:ext uri="{FF2B5EF4-FFF2-40B4-BE49-F238E27FC236}">
                <a16:creationId xmlns:a16="http://schemas.microsoft.com/office/drawing/2014/main" id="{7FD6721A-5957-7B2A-D7A2-C247E1460DAA}"/>
              </a:ext>
            </a:extLst>
          </p:cNvPr>
          <p:cNvSpPr/>
          <p:nvPr/>
        </p:nvSpPr>
        <p:spPr>
          <a:xfrm>
            <a:off x="4522202" y="1393591"/>
            <a:ext cx="2717967" cy="2022919"/>
          </a:xfrm>
          <a:prstGeom prst="roundRect">
            <a:avLst/>
          </a:prstGeom>
          <a:solidFill>
            <a:srgbClr val="45C4B3"/>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a:p>
            <a:pPr algn="ctr"/>
            <a:r>
              <a:rPr lang="en-US"/>
              <a:t>02 — FORMATION</a:t>
            </a:r>
          </a:p>
          <a:p>
            <a:pPr algn="ctr"/>
            <a:r>
              <a:rPr lang="en-US">
                <a:ea typeface="+mn-lt"/>
                <a:cs typeface="+mn-lt"/>
              </a:rPr>
              <a:t>Acquisition des </a:t>
            </a:r>
            <a:r>
              <a:rPr lang="en-US" err="1">
                <a:ea typeface="+mn-lt"/>
                <a:cs typeface="+mn-lt"/>
              </a:rPr>
              <a:t>connaissances</a:t>
            </a:r>
            <a:r>
              <a:rPr lang="en-US">
                <a:ea typeface="+mn-lt"/>
                <a:cs typeface="+mn-lt"/>
              </a:rPr>
              <a:t> et </a:t>
            </a:r>
            <a:r>
              <a:rPr lang="en-US" err="1">
                <a:ea typeface="+mn-lt"/>
                <a:cs typeface="+mn-lt"/>
              </a:rPr>
              <a:t>compétences</a:t>
            </a:r>
            <a:r>
              <a:rPr lang="en-US">
                <a:ea typeface="+mn-lt"/>
                <a:cs typeface="+mn-lt"/>
              </a:rPr>
              <a:t> </a:t>
            </a:r>
            <a:r>
              <a:rPr lang="en-US" err="1">
                <a:ea typeface="+mn-lt"/>
                <a:cs typeface="+mn-lt"/>
              </a:rPr>
              <a:t>liées</a:t>
            </a:r>
            <a:r>
              <a:rPr lang="en-US">
                <a:ea typeface="+mn-lt"/>
                <a:cs typeface="+mn-lt"/>
              </a:rPr>
              <a:t> aux quatre blocs.</a:t>
            </a:r>
          </a:p>
          <a:p>
            <a:pPr algn="ctr"/>
            <a:endParaRPr lang="en-US"/>
          </a:p>
          <a:p>
            <a:pPr algn="ctr"/>
            <a:endParaRPr lang="en-US"/>
          </a:p>
        </p:txBody>
      </p:sp>
      <p:sp>
        <p:nvSpPr>
          <p:cNvPr id="7" name="Rectangle: Rounded Corners 6">
            <a:extLst>
              <a:ext uri="{FF2B5EF4-FFF2-40B4-BE49-F238E27FC236}">
                <a16:creationId xmlns:a16="http://schemas.microsoft.com/office/drawing/2014/main" id="{34F2BFD2-9672-2227-7BF4-AF3C711E23D4}"/>
              </a:ext>
            </a:extLst>
          </p:cNvPr>
          <p:cNvSpPr/>
          <p:nvPr/>
        </p:nvSpPr>
        <p:spPr>
          <a:xfrm>
            <a:off x="6030772" y="3743462"/>
            <a:ext cx="2673794" cy="2026002"/>
          </a:xfrm>
          <a:prstGeom prst="roundRect">
            <a:avLst/>
          </a:prstGeom>
          <a:solidFill>
            <a:srgbClr val="33ADB9"/>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a:p>
            <a:pPr algn="ctr"/>
            <a:r>
              <a:rPr lang="en-US"/>
              <a:t>05 — CERTIFICATION</a:t>
            </a:r>
          </a:p>
          <a:p>
            <a:pPr algn="ctr"/>
            <a:r>
              <a:rPr lang="en-US">
                <a:ea typeface="+mn-lt"/>
                <a:cs typeface="+mn-lt"/>
              </a:rPr>
              <a:t>Validation des quatre blocs </a:t>
            </a:r>
            <a:r>
              <a:rPr lang="en-US" err="1">
                <a:ea typeface="+mn-lt"/>
                <a:cs typeface="+mn-lt"/>
              </a:rPr>
              <a:t>permettant</a:t>
            </a:r>
            <a:r>
              <a:rPr lang="en-US">
                <a:ea typeface="+mn-lt"/>
                <a:cs typeface="+mn-lt"/>
              </a:rPr>
              <a:t> </a:t>
            </a:r>
            <a:r>
              <a:rPr lang="en-US" err="1">
                <a:ea typeface="+mn-lt"/>
                <a:cs typeface="+mn-lt"/>
              </a:rPr>
              <a:t>l’obtention</a:t>
            </a:r>
            <a:r>
              <a:rPr lang="en-US">
                <a:ea typeface="+mn-lt"/>
                <a:cs typeface="+mn-lt"/>
              </a:rPr>
              <a:t> du CQP Assistant </a:t>
            </a:r>
            <a:r>
              <a:rPr lang="en-US" err="1">
                <a:ea typeface="+mn-lt"/>
                <a:cs typeface="+mn-lt"/>
              </a:rPr>
              <a:t>Médical</a:t>
            </a:r>
            <a:r>
              <a:rPr lang="en-US">
                <a:ea typeface="+mn-lt"/>
                <a:cs typeface="+mn-lt"/>
              </a:rPr>
              <a:t>.</a:t>
            </a:r>
          </a:p>
          <a:p>
            <a:pPr algn="ctr"/>
            <a:endParaRPr lang="en-US"/>
          </a:p>
          <a:p>
            <a:pPr algn="ctr"/>
            <a:endParaRPr lang="en-US"/>
          </a:p>
        </p:txBody>
      </p:sp>
      <p:sp>
        <p:nvSpPr>
          <p:cNvPr id="8" name="Rectangle: Rounded Corners 7">
            <a:extLst>
              <a:ext uri="{FF2B5EF4-FFF2-40B4-BE49-F238E27FC236}">
                <a16:creationId xmlns:a16="http://schemas.microsoft.com/office/drawing/2014/main" id="{7FDB7A7B-BBFA-9B95-FAC3-8F71E454D881}"/>
              </a:ext>
            </a:extLst>
          </p:cNvPr>
          <p:cNvSpPr/>
          <p:nvPr/>
        </p:nvSpPr>
        <p:spPr>
          <a:xfrm>
            <a:off x="3180860" y="3743462"/>
            <a:ext cx="2684837" cy="2026002"/>
          </a:xfrm>
          <a:prstGeom prst="roundRect">
            <a:avLst/>
          </a:prstGeom>
          <a:solidFill>
            <a:srgbClr val="33ADB9"/>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a:p>
            <a:pPr algn="ctr"/>
            <a:r>
              <a:rPr lang="en-US"/>
              <a:t>04 — ÉVALUATIONS</a:t>
            </a:r>
          </a:p>
          <a:p>
            <a:pPr algn="ctr"/>
            <a:r>
              <a:rPr lang="en-US">
                <a:ea typeface="+mn-lt"/>
                <a:cs typeface="+mn-lt"/>
              </a:rPr>
              <a:t>Validation progressive des </a:t>
            </a:r>
            <a:r>
              <a:rPr lang="en-US" err="1">
                <a:ea typeface="+mn-lt"/>
                <a:cs typeface="+mn-lt"/>
              </a:rPr>
              <a:t>compétences</a:t>
            </a:r>
            <a:r>
              <a:rPr lang="en-US">
                <a:ea typeface="+mn-lt"/>
                <a:cs typeface="+mn-lt"/>
              </a:rPr>
              <a:t> à travers </a:t>
            </a:r>
            <a:r>
              <a:rPr lang="en-US" err="1">
                <a:ea typeface="+mn-lt"/>
                <a:cs typeface="+mn-lt"/>
              </a:rPr>
              <a:t>différentes</a:t>
            </a:r>
            <a:r>
              <a:rPr lang="en-US">
                <a:ea typeface="+mn-lt"/>
                <a:cs typeface="+mn-lt"/>
              </a:rPr>
              <a:t> </a:t>
            </a:r>
            <a:r>
              <a:rPr lang="en-US" err="1">
                <a:ea typeface="+mn-lt"/>
                <a:cs typeface="+mn-lt"/>
              </a:rPr>
              <a:t>modalités</a:t>
            </a:r>
            <a:r>
              <a:rPr lang="en-US">
                <a:ea typeface="+mn-lt"/>
                <a:cs typeface="+mn-lt"/>
              </a:rPr>
              <a:t> </a:t>
            </a:r>
            <a:r>
              <a:rPr lang="en-US" err="1">
                <a:ea typeface="+mn-lt"/>
                <a:cs typeface="+mn-lt"/>
              </a:rPr>
              <a:t>d’évaluation</a:t>
            </a:r>
            <a:r>
              <a:rPr lang="en-US">
                <a:ea typeface="+mn-lt"/>
                <a:cs typeface="+mn-lt"/>
              </a:rPr>
              <a:t>.</a:t>
            </a:r>
          </a:p>
          <a:p>
            <a:pPr algn="ctr"/>
            <a:endParaRPr lang="en-US"/>
          </a:p>
          <a:p>
            <a:pPr algn="ctr"/>
            <a:endParaRPr lang="en-US"/>
          </a:p>
        </p:txBody>
      </p:sp>
      <p:sp>
        <p:nvSpPr>
          <p:cNvPr id="9" name="Rectangle: Rounded Corners 8">
            <a:extLst>
              <a:ext uri="{FF2B5EF4-FFF2-40B4-BE49-F238E27FC236}">
                <a16:creationId xmlns:a16="http://schemas.microsoft.com/office/drawing/2014/main" id="{7FC22156-EA15-9926-EEA6-E34E8A2416EB}"/>
              </a:ext>
            </a:extLst>
          </p:cNvPr>
          <p:cNvSpPr/>
          <p:nvPr/>
        </p:nvSpPr>
        <p:spPr>
          <a:xfrm>
            <a:off x="7450139" y="1392780"/>
            <a:ext cx="2684837" cy="2022918"/>
          </a:xfrm>
          <a:prstGeom prst="roundRect">
            <a:avLst/>
          </a:prstGeom>
          <a:solidFill>
            <a:srgbClr val="33ADB9"/>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a:p>
            <a:pPr algn="ctr"/>
            <a:r>
              <a:rPr lang="en-US"/>
              <a:t>03 — MISE EN PRATIQUE</a:t>
            </a:r>
          </a:p>
          <a:p>
            <a:pPr algn="ctr"/>
            <a:r>
              <a:rPr lang="en-US" err="1">
                <a:ea typeface="+mn-lt"/>
                <a:cs typeface="+mn-lt"/>
              </a:rPr>
              <a:t>Transfert</a:t>
            </a:r>
            <a:r>
              <a:rPr lang="en-US">
                <a:ea typeface="+mn-lt"/>
                <a:cs typeface="+mn-lt"/>
              </a:rPr>
              <a:t> des </a:t>
            </a:r>
            <a:r>
              <a:rPr lang="en-US" err="1">
                <a:ea typeface="+mn-lt"/>
                <a:cs typeface="+mn-lt"/>
              </a:rPr>
              <a:t>compétences</a:t>
            </a:r>
            <a:r>
              <a:rPr lang="en-US">
                <a:ea typeface="+mn-lt"/>
                <a:cs typeface="+mn-lt"/>
              </a:rPr>
              <a:t> dans </a:t>
            </a:r>
            <a:r>
              <a:rPr lang="en-US" err="1">
                <a:ea typeface="+mn-lt"/>
                <a:cs typeface="+mn-lt"/>
              </a:rPr>
              <a:t>votre</a:t>
            </a:r>
            <a:r>
              <a:rPr lang="en-US">
                <a:ea typeface="+mn-lt"/>
                <a:cs typeface="+mn-lt"/>
              </a:rPr>
              <a:t> </a:t>
            </a:r>
            <a:r>
              <a:rPr lang="en-US" err="1">
                <a:ea typeface="+mn-lt"/>
                <a:cs typeface="+mn-lt"/>
              </a:rPr>
              <a:t>environnement</a:t>
            </a:r>
            <a:r>
              <a:rPr lang="en-US">
                <a:ea typeface="+mn-lt"/>
                <a:cs typeface="+mn-lt"/>
              </a:rPr>
              <a:t> </a:t>
            </a:r>
            <a:r>
              <a:rPr lang="en-US" err="1">
                <a:ea typeface="+mn-lt"/>
                <a:cs typeface="+mn-lt"/>
              </a:rPr>
              <a:t>professionnel</a:t>
            </a:r>
            <a:r>
              <a:rPr lang="en-US">
                <a:ea typeface="+mn-lt"/>
                <a:cs typeface="+mn-lt"/>
              </a:rPr>
              <a:t>.</a:t>
            </a:r>
          </a:p>
          <a:p>
            <a:pPr algn="ctr"/>
            <a:endParaRPr lang="en-US"/>
          </a:p>
          <a:p>
            <a:pPr algn="ctr"/>
            <a:endParaRPr lang="en-US"/>
          </a:p>
        </p:txBody>
      </p:sp>
      <p:sp>
        <p:nvSpPr>
          <p:cNvPr id="10" name="TextBox 6">
            <a:extLst>
              <a:ext uri="{FF2B5EF4-FFF2-40B4-BE49-F238E27FC236}">
                <a16:creationId xmlns:a16="http://schemas.microsoft.com/office/drawing/2014/main" id="{7C24D3CB-96FE-E0AB-C39A-E01A4A8D87CA}"/>
              </a:ext>
            </a:extLst>
          </p:cNvPr>
          <p:cNvSpPr txBox="1"/>
          <p:nvPr/>
        </p:nvSpPr>
        <p:spPr>
          <a:xfrm>
            <a:off x="1903478" y="5829844"/>
            <a:ext cx="7351829" cy="61215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50000"/>
              </a:lnSpc>
            </a:pPr>
            <a:r>
              <a:rPr lang="en-US" sz="1200" err="1"/>
              <a:t>Votre</a:t>
            </a:r>
            <a:r>
              <a:rPr lang="en-US" sz="1200"/>
              <a:t> </a:t>
            </a:r>
            <a:r>
              <a:rPr lang="en-US" sz="1200" err="1"/>
              <a:t>réussite</a:t>
            </a:r>
            <a:r>
              <a:rPr lang="en-US" sz="1200"/>
              <a:t> repose sur </a:t>
            </a:r>
            <a:r>
              <a:rPr lang="en-US" sz="1200" err="1"/>
              <a:t>une</a:t>
            </a:r>
            <a:r>
              <a:rPr lang="en-US" sz="1200"/>
              <a:t> </a:t>
            </a:r>
            <a:r>
              <a:rPr lang="en-US" sz="1200" err="1"/>
              <a:t>dynamique</a:t>
            </a:r>
            <a:r>
              <a:rPr lang="en-US" sz="1200"/>
              <a:t> continue :</a:t>
            </a:r>
            <a:endParaRPr lang="en-US"/>
          </a:p>
          <a:p>
            <a:pPr>
              <a:lnSpc>
                <a:spcPct val="150000"/>
              </a:lnSpc>
            </a:pPr>
            <a:r>
              <a:rPr lang="en-US" sz="1200" err="1"/>
              <a:t>apprendre</a:t>
            </a:r>
            <a:r>
              <a:rPr lang="en-US" sz="1200"/>
              <a:t> → </a:t>
            </a:r>
            <a:r>
              <a:rPr lang="en-US" sz="1200" err="1"/>
              <a:t>pratiquer</a:t>
            </a:r>
            <a:r>
              <a:rPr lang="en-US" sz="1200"/>
              <a:t> → </a:t>
            </a:r>
            <a:r>
              <a:rPr lang="en-US" sz="1200" err="1"/>
              <a:t>être</a:t>
            </a:r>
            <a:r>
              <a:rPr lang="en-US" sz="1200"/>
              <a:t> </a:t>
            </a:r>
            <a:r>
              <a:rPr lang="en-US" sz="1200" err="1"/>
              <a:t>accompagné</a:t>
            </a:r>
            <a:r>
              <a:rPr lang="en-US" sz="1200"/>
              <a:t>(e) → </a:t>
            </a:r>
            <a:r>
              <a:rPr lang="en-US" sz="1200" err="1"/>
              <a:t>être</a:t>
            </a:r>
            <a:r>
              <a:rPr lang="en-US" sz="1200"/>
              <a:t> </a:t>
            </a:r>
            <a:r>
              <a:rPr lang="en-US" sz="1200" err="1"/>
              <a:t>évalué</a:t>
            </a:r>
            <a:r>
              <a:rPr lang="en-US" sz="1200"/>
              <a:t>(e) → certifier </a:t>
            </a:r>
            <a:r>
              <a:rPr lang="en-US" sz="1200" err="1"/>
              <a:t>ses</a:t>
            </a:r>
            <a:r>
              <a:rPr lang="en-US" sz="1200"/>
              <a:t> </a:t>
            </a:r>
            <a:r>
              <a:rPr lang="en-US" sz="1200" err="1"/>
              <a:t>compétences</a:t>
            </a:r>
            <a:r>
              <a:rPr lang="en-US" sz="1200"/>
              <a:t>.</a:t>
            </a:r>
          </a:p>
        </p:txBody>
      </p:sp>
      <p:sp>
        <p:nvSpPr>
          <p:cNvPr id="12" name="Google Shape;55;p13">
            <a:extLst>
              <a:ext uri="{FF2B5EF4-FFF2-40B4-BE49-F238E27FC236}">
                <a16:creationId xmlns:a16="http://schemas.microsoft.com/office/drawing/2014/main" id="{E12568E1-4466-9114-7AEF-EC4241FEAC02}"/>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11554248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C502C-E9F2-CD3B-3F54-201B4CDE5AFC}"/>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974B359B-DC1E-7B68-2BB1-78462B0FE047}"/>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11EE5685-8090-8843-EE68-2816A7A53B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17;p23">
            <a:extLst>
              <a:ext uri="{FF2B5EF4-FFF2-40B4-BE49-F238E27FC236}">
                <a16:creationId xmlns:a16="http://schemas.microsoft.com/office/drawing/2014/main" id="{D49EF7F6-DE93-842D-07BA-D8DFBAECEBE9}"/>
              </a:ext>
            </a:extLst>
          </p:cNvPr>
          <p:cNvSpPr txBox="1">
            <a:spLocks noGrp="1"/>
          </p:cNvSpPr>
          <p:nvPr/>
        </p:nvSpPr>
        <p:spPr>
          <a:xfrm>
            <a:off x="2164523" y="556591"/>
            <a:ext cx="6447501" cy="565639"/>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08 — Pourquoi suivre cette formation ?</a:t>
            </a:r>
            <a:endParaRPr sz="2000" b="1" dirty="0"/>
          </a:p>
          <a:p>
            <a:pPr marL="0" lvl="0" indent="0" algn="l" rtl="0">
              <a:spcBef>
                <a:spcPts val="0"/>
              </a:spcBef>
              <a:spcAft>
                <a:spcPts val="0"/>
              </a:spcAft>
              <a:buNone/>
            </a:pPr>
            <a:endParaRPr sz="2000"/>
          </a:p>
        </p:txBody>
      </p:sp>
      <p:sp>
        <p:nvSpPr>
          <p:cNvPr id="5" name="Google Shape;118;p23">
            <a:extLst>
              <a:ext uri="{FF2B5EF4-FFF2-40B4-BE49-F238E27FC236}">
                <a16:creationId xmlns:a16="http://schemas.microsoft.com/office/drawing/2014/main" id="{4631CA23-4798-2B89-81FE-E04697D4FB5D}"/>
              </a:ext>
            </a:extLst>
          </p:cNvPr>
          <p:cNvSpPr txBox="1"/>
          <p:nvPr/>
        </p:nvSpPr>
        <p:spPr>
          <a:xfrm>
            <a:off x="2022652" y="1495923"/>
            <a:ext cx="8418810" cy="3877954"/>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fr" sz="1200" b="1">
                <a:solidFill>
                  <a:schemeClr val="dk1"/>
                </a:solidFill>
              </a:rPr>
              <a:t>Une certification en réponse aux évolutions du cabinet médical</a:t>
            </a:r>
            <a:endParaRPr lang="en-US" sz="1200">
              <a:solidFill>
                <a:schemeClr val="dk1"/>
              </a:solidFill>
            </a:endParaRPr>
          </a:p>
          <a:p>
            <a:endParaRPr lang="fr" sz="1200" b="1">
              <a:solidFill>
                <a:schemeClr val="dk1"/>
              </a:solidFill>
            </a:endParaRPr>
          </a:p>
          <a:p>
            <a:r>
              <a:rPr lang="fr" sz="1200"/>
              <a:t>Le CQP Assistant Médical répond aux besoins des médecins libéraux, généralistes comme spécialistes, qui souhaitent être accompagnés par des professionnels qualifiés dans la préparation et le déroulement des consultations.</a:t>
            </a:r>
          </a:p>
          <a:p>
            <a:endParaRPr lang="fr" sz="1200"/>
          </a:p>
          <a:p>
            <a:r>
              <a:rPr lang="fr" sz="1200"/>
              <a:t>L’évolution des pratiques médicales et des politiques de santé fait émerger de nouvelles missions au sein des cabinets, notamment autour :</a:t>
            </a:r>
          </a:p>
          <a:p>
            <a:endParaRPr lang="fr" sz="1200"/>
          </a:p>
          <a:p>
            <a:pPr marL="171450" indent="-171450">
              <a:buChar char="•"/>
            </a:pPr>
            <a:r>
              <a:rPr lang="fr" sz="1200"/>
              <a:t>du suivi du parcours de santé ;</a:t>
            </a:r>
          </a:p>
          <a:p>
            <a:pPr marL="171450" indent="-171450">
              <a:buChar char="•"/>
            </a:pPr>
            <a:r>
              <a:rPr lang="fr" sz="1200"/>
              <a:t>de la prévention ;</a:t>
            </a:r>
          </a:p>
          <a:p>
            <a:pPr marL="171450" indent="-171450">
              <a:buChar char="•"/>
            </a:pPr>
            <a:r>
              <a:rPr lang="fr" sz="1200"/>
              <a:t>de la télémédecine ;</a:t>
            </a:r>
          </a:p>
          <a:p>
            <a:pPr marL="171450" indent="-171450">
              <a:buChar char="•"/>
            </a:pPr>
            <a:r>
              <a:rPr lang="fr" sz="1200"/>
              <a:t>de la coordination des soins.</a:t>
            </a:r>
          </a:p>
          <a:p>
            <a:endParaRPr lang="fr" sz="1200"/>
          </a:p>
          <a:p>
            <a:r>
              <a:rPr lang="fr" sz="1200"/>
              <a:t>La certification vise ainsi à former des assistants médicaux capables d’accompagner efficacement les médecins dans leurs activités, de faciliter l’accès aux soins, d’alléger certaines tâches administratives et de contribuer à une prise en charge plus fluide des patients.</a:t>
            </a:r>
          </a:p>
          <a:p>
            <a:endParaRPr lang="fr" sz="1200"/>
          </a:p>
          <a:p>
            <a:r>
              <a:rPr lang="fr" sz="1200" b="1"/>
              <a:t>À retenir</a:t>
            </a:r>
          </a:p>
          <a:p>
            <a:endParaRPr lang="fr" sz="1200"/>
          </a:p>
          <a:p>
            <a:r>
              <a:rPr lang="fr" sz="1200"/>
              <a:t>Le CQP vous permet de développer une qualification professionnelle adaptée aux besoins actuels des cabinets médicaux.</a:t>
            </a:r>
          </a:p>
        </p:txBody>
      </p:sp>
      <p:sp>
        <p:nvSpPr>
          <p:cNvPr id="7" name="Google Shape;55;p13">
            <a:extLst>
              <a:ext uri="{FF2B5EF4-FFF2-40B4-BE49-F238E27FC236}">
                <a16:creationId xmlns:a16="http://schemas.microsoft.com/office/drawing/2014/main" id="{ABFE4F3C-D8D8-72B7-5DFC-3482258D2393}"/>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30625503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8C390-B2B2-6081-DABD-847FDFDBD2DD}"/>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F327A90B-6B0C-EE46-C332-E12BAE9FAE48}"/>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D811D38D-9414-9BE8-A838-FD7B10FD09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17;p23">
            <a:extLst>
              <a:ext uri="{FF2B5EF4-FFF2-40B4-BE49-F238E27FC236}">
                <a16:creationId xmlns:a16="http://schemas.microsoft.com/office/drawing/2014/main" id="{0C445216-F5A6-FB10-E313-18E012264D5F}"/>
              </a:ext>
            </a:extLst>
          </p:cNvPr>
          <p:cNvSpPr txBox="1">
            <a:spLocks noGrp="1"/>
          </p:cNvSpPr>
          <p:nvPr/>
        </p:nvSpPr>
        <p:spPr>
          <a:xfrm>
            <a:off x="2175566" y="534504"/>
            <a:ext cx="6447501" cy="58762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09— Comment accéder à la formation ?</a:t>
            </a:r>
            <a:endParaRPr sz="2000" b="1" dirty="0"/>
          </a:p>
          <a:p>
            <a:pPr marL="0" lvl="0" indent="0" algn="l" rtl="0">
              <a:spcBef>
                <a:spcPts val="0"/>
              </a:spcBef>
              <a:spcAft>
                <a:spcPts val="0"/>
              </a:spcAft>
              <a:buNone/>
            </a:pPr>
            <a:endParaRPr sz="2000"/>
          </a:p>
        </p:txBody>
      </p:sp>
      <p:sp>
        <p:nvSpPr>
          <p:cNvPr id="5" name="Google Shape;118;p23">
            <a:extLst>
              <a:ext uri="{FF2B5EF4-FFF2-40B4-BE49-F238E27FC236}">
                <a16:creationId xmlns:a16="http://schemas.microsoft.com/office/drawing/2014/main" id="{4DC06B07-2AA6-005C-9EB9-0A0266A3F992}"/>
              </a:ext>
            </a:extLst>
          </p:cNvPr>
          <p:cNvSpPr txBox="1"/>
          <p:nvPr/>
        </p:nvSpPr>
        <p:spPr>
          <a:xfrm>
            <a:off x="2025731" y="3419553"/>
            <a:ext cx="8651998" cy="2400627"/>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50000"/>
              </a:lnSpc>
            </a:pPr>
            <a:r>
              <a:rPr lang="fr" sz="1200" b="1" dirty="0">
                <a:solidFill>
                  <a:schemeClr val="dk1"/>
                </a:solidFill>
              </a:rPr>
              <a:t>Les prérequis</a:t>
            </a:r>
            <a:endParaRPr lang="en-US" dirty="0">
              <a:solidFill>
                <a:schemeClr val="dk1"/>
              </a:solidFill>
            </a:endParaRPr>
          </a:p>
          <a:p>
            <a:pPr>
              <a:lnSpc>
                <a:spcPct val="150000"/>
              </a:lnSpc>
            </a:pPr>
            <a:endParaRPr lang="fr" sz="1200" b="1" dirty="0">
              <a:solidFill>
                <a:schemeClr val="dk1"/>
              </a:solidFill>
            </a:endParaRPr>
          </a:p>
          <a:p>
            <a:pPr>
              <a:lnSpc>
                <a:spcPct val="150000"/>
              </a:lnSpc>
            </a:pPr>
            <a:r>
              <a:rPr lang="fr" sz="1200" dirty="0">
                <a:solidFill>
                  <a:schemeClr val="dk1"/>
                </a:solidFill>
              </a:rPr>
              <a:t>L’accès à la formation est notamment ouvert aux personnes :</a:t>
            </a:r>
          </a:p>
          <a:p>
            <a:pPr marL="171450" indent="-171450">
              <a:lnSpc>
                <a:spcPct val="150000"/>
              </a:lnSpc>
              <a:buChar char="•"/>
            </a:pPr>
            <a:r>
              <a:rPr lang="fr" sz="1200" dirty="0">
                <a:solidFill>
                  <a:schemeClr val="dk1"/>
                </a:solidFill>
              </a:rPr>
              <a:t>titulaires d’un niveau 4 ou du baccalauréat ;</a:t>
            </a:r>
          </a:p>
          <a:p>
            <a:pPr marL="171450" indent="-171450">
              <a:lnSpc>
                <a:spcPct val="150000"/>
              </a:lnSpc>
              <a:buChar char="•"/>
            </a:pPr>
            <a:r>
              <a:rPr lang="fr" sz="1200" dirty="0">
                <a:solidFill>
                  <a:schemeClr val="dk1"/>
                </a:solidFill>
              </a:rPr>
              <a:t>demandeurs d’emploi titulaires d’un niveau 4, même sans expérience préalable dans le secteur de la santé ;</a:t>
            </a:r>
          </a:p>
          <a:p>
            <a:pPr marL="171450" indent="-171450">
              <a:lnSpc>
                <a:spcPct val="150000"/>
              </a:lnSpc>
              <a:buChar char="•"/>
            </a:pPr>
            <a:r>
              <a:rPr lang="fr" sz="1200" dirty="0">
                <a:solidFill>
                  <a:schemeClr val="dk1"/>
                </a:solidFill>
              </a:rPr>
              <a:t>titulaires d’une certification de secrétaire médicale ou, lorsque cette certification n’est pas validée, justifiant d’au moins un an d’expérience professionnelle en tant que secrétaire médicale ;</a:t>
            </a:r>
          </a:p>
          <a:p>
            <a:pPr marL="171450" indent="-171450">
              <a:lnSpc>
                <a:spcPct val="150000"/>
              </a:lnSpc>
              <a:buChar char="•"/>
            </a:pPr>
            <a:r>
              <a:rPr lang="fr" sz="1200" dirty="0">
                <a:solidFill>
                  <a:schemeClr val="dk1"/>
                </a:solidFill>
              </a:rPr>
              <a:t>titulaires du titre ou diplôme d’assistant dentaire.</a:t>
            </a:r>
          </a:p>
        </p:txBody>
      </p:sp>
      <p:sp>
        <p:nvSpPr>
          <p:cNvPr id="6" name="TextBox 2">
            <a:extLst>
              <a:ext uri="{FF2B5EF4-FFF2-40B4-BE49-F238E27FC236}">
                <a16:creationId xmlns:a16="http://schemas.microsoft.com/office/drawing/2014/main" id="{4619BC7E-47A3-2CEB-5460-CAD416CCCFF9}"/>
              </a:ext>
            </a:extLst>
          </p:cNvPr>
          <p:cNvSpPr txBox="1"/>
          <p:nvPr/>
        </p:nvSpPr>
        <p:spPr>
          <a:xfrm>
            <a:off x="2025437" y="1710359"/>
            <a:ext cx="8532700" cy="172015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50000"/>
              </a:lnSpc>
            </a:pPr>
            <a:r>
              <a:rPr lang="en-US" sz="1200" b="1" err="1"/>
              <a:t>Voies</a:t>
            </a:r>
            <a:r>
              <a:rPr lang="en-US" sz="1200" b="1"/>
              <a:t> </a:t>
            </a:r>
            <a:r>
              <a:rPr lang="en-US" sz="1200" b="1" err="1"/>
              <a:t>d’accès</a:t>
            </a:r>
            <a:endParaRPr lang="en-US" sz="1200" b="1"/>
          </a:p>
          <a:p>
            <a:pPr>
              <a:lnSpc>
                <a:spcPct val="150000"/>
              </a:lnSpc>
            </a:pPr>
            <a:endParaRPr lang="en-US" sz="1200"/>
          </a:p>
          <a:p>
            <a:pPr>
              <a:lnSpc>
                <a:spcPct val="150000"/>
              </a:lnSpc>
            </a:pPr>
            <a:r>
              <a:rPr lang="en-US" sz="1200"/>
              <a:t>Formation continue : La formation </a:t>
            </a:r>
            <a:r>
              <a:rPr lang="en-US" sz="1200" err="1"/>
              <a:t>peut</a:t>
            </a:r>
            <a:r>
              <a:rPr lang="en-US" sz="1200"/>
              <a:t> </a:t>
            </a:r>
            <a:r>
              <a:rPr lang="en-US" sz="1200" err="1"/>
              <a:t>être</a:t>
            </a:r>
            <a:r>
              <a:rPr lang="en-US" sz="1200"/>
              <a:t> </a:t>
            </a:r>
            <a:r>
              <a:rPr lang="en-US" sz="1200" err="1"/>
              <a:t>suivie</a:t>
            </a:r>
            <a:r>
              <a:rPr lang="en-US" sz="1200"/>
              <a:t> dans le cadre de la formation </a:t>
            </a:r>
            <a:r>
              <a:rPr lang="en-US" sz="1200" err="1"/>
              <a:t>professionnelle</a:t>
            </a:r>
            <a:r>
              <a:rPr lang="en-US" sz="1200"/>
              <a:t> continue, avec </a:t>
            </a:r>
            <a:r>
              <a:rPr lang="en-US" sz="1200" err="1"/>
              <a:t>une</a:t>
            </a:r>
            <a:r>
              <a:rPr lang="en-US" sz="1200"/>
              <a:t> </a:t>
            </a:r>
            <a:r>
              <a:rPr lang="en-US" sz="1200" err="1"/>
              <a:t>prise</a:t>
            </a:r>
            <a:r>
              <a:rPr lang="en-US" sz="1200"/>
              <a:t> </a:t>
            </a:r>
            <a:r>
              <a:rPr lang="en-US" sz="1200" err="1"/>
              <a:t>en</a:t>
            </a:r>
            <a:r>
              <a:rPr lang="en-US" sz="1200"/>
              <a:t> charge </a:t>
            </a:r>
            <a:r>
              <a:rPr lang="en-US" sz="1200" err="1"/>
              <a:t>pouvant</a:t>
            </a:r>
            <a:r>
              <a:rPr lang="en-US" sz="1200"/>
              <a:t> </a:t>
            </a:r>
            <a:r>
              <a:rPr lang="en-US" sz="1200" err="1"/>
              <a:t>être</a:t>
            </a:r>
            <a:r>
              <a:rPr lang="en-US" sz="1200"/>
              <a:t> </a:t>
            </a:r>
            <a:r>
              <a:rPr lang="en-US" sz="1200" err="1"/>
              <a:t>assurée</a:t>
            </a:r>
            <a:r>
              <a:rPr lang="en-US" sz="1200"/>
              <a:t> par </a:t>
            </a:r>
            <a:r>
              <a:rPr lang="en-US" sz="1200" err="1"/>
              <a:t>l’OPCO</a:t>
            </a:r>
            <a:r>
              <a:rPr lang="en-US" sz="1200"/>
              <a:t> EP </a:t>
            </a:r>
            <a:r>
              <a:rPr lang="en-US" sz="1200" err="1"/>
              <a:t>ou</a:t>
            </a:r>
            <a:r>
              <a:rPr lang="en-US" sz="1200"/>
              <a:t> </a:t>
            </a:r>
            <a:r>
              <a:rPr lang="en-US" sz="1200" err="1"/>
              <a:t>l’employeur</a:t>
            </a:r>
            <a:r>
              <a:rPr lang="en-US" sz="1200"/>
              <a:t>, sous </a:t>
            </a:r>
            <a:r>
              <a:rPr lang="en-US" sz="1200" err="1"/>
              <a:t>réserve</a:t>
            </a:r>
            <a:r>
              <a:rPr lang="en-US" sz="1200"/>
              <a:t> de </a:t>
            </a:r>
            <a:r>
              <a:rPr lang="en-US" sz="1200" err="1"/>
              <a:t>l’éligibilité</a:t>
            </a:r>
            <a:r>
              <a:rPr lang="en-US" sz="1200"/>
              <a:t> du </a:t>
            </a:r>
            <a:r>
              <a:rPr lang="en-US" sz="1200" err="1"/>
              <a:t>projet</a:t>
            </a:r>
            <a:r>
              <a:rPr lang="en-US" sz="1200"/>
              <a:t> et de </a:t>
            </a:r>
            <a:r>
              <a:rPr lang="en-US" sz="1200" err="1"/>
              <a:t>l’accord</a:t>
            </a:r>
            <a:r>
              <a:rPr lang="en-US" sz="1200"/>
              <a:t> de </a:t>
            </a:r>
            <a:r>
              <a:rPr lang="en-US" sz="1200" err="1"/>
              <a:t>l’organisme</a:t>
            </a:r>
            <a:r>
              <a:rPr lang="en-US" sz="1200"/>
              <a:t> </a:t>
            </a:r>
            <a:r>
              <a:rPr lang="en-US" sz="1200" err="1"/>
              <a:t>financeur</a:t>
            </a:r>
            <a:r>
              <a:rPr lang="en-US" sz="1200"/>
              <a:t>.</a:t>
            </a:r>
          </a:p>
          <a:p>
            <a:pPr algn="l">
              <a:lnSpc>
                <a:spcPct val="150000"/>
              </a:lnSpc>
            </a:pPr>
            <a:endParaRPr lang="en-US" sz="1200"/>
          </a:p>
        </p:txBody>
      </p:sp>
      <p:sp>
        <p:nvSpPr>
          <p:cNvPr id="8" name="Google Shape;55;p13">
            <a:extLst>
              <a:ext uri="{FF2B5EF4-FFF2-40B4-BE49-F238E27FC236}">
                <a16:creationId xmlns:a16="http://schemas.microsoft.com/office/drawing/2014/main" id="{4DD4035D-DF35-6181-5C72-D0FEF3C8DC82}"/>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16236160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E23589-E3A2-D611-F5AE-2EAB2C6FA95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9EE7F2F-CFB8-28FE-47FC-558F71443D3D}"/>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48862CD4-D72B-D748-96BE-632D00CCAF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17;p23">
            <a:extLst>
              <a:ext uri="{FF2B5EF4-FFF2-40B4-BE49-F238E27FC236}">
                <a16:creationId xmlns:a16="http://schemas.microsoft.com/office/drawing/2014/main" id="{5424D8E5-C70E-1A02-F4BF-FE66941350C2}"/>
              </a:ext>
            </a:extLst>
          </p:cNvPr>
          <p:cNvSpPr txBox="1">
            <a:spLocks noGrp="1"/>
          </p:cNvSpPr>
          <p:nvPr/>
        </p:nvSpPr>
        <p:spPr>
          <a:xfrm>
            <a:off x="2175566" y="534504"/>
            <a:ext cx="6447501" cy="58762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09— Comment accéder à la formation ?</a:t>
            </a:r>
            <a:endParaRPr sz="2000" b="1" dirty="0"/>
          </a:p>
          <a:p>
            <a:pPr marL="0" lvl="0" indent="0" algn="l" rtl="0">
              <a:spcBef>
                <a:spcPts val="0"/>
              </a:spcBef>
              <a:spcAft>
                <a:spcPts val="0"/>
              </a:spcAft>
              <a:buNone/>
            </a:pPr>
            <a:endParaRPr sz="2000"/>
          </a:p>
        </p:txBody>
      </p:sp>
      <p:sp>
        <p:nvSpPr>
          <p:cNvPr id="7" name="Google Shape;118;p23">
            <a:extLst>
              <a:ext uri="{FF2B5EF4-FFF2-40B4-BE49-F238E27FC236}">
                <a16:creationId xmlns:a16="http://schemas.microsoft.com/office/drawing/2014/main" id="{0224B7A3-127A-7193-324A-5B1E28898E9B}"/>
              </a:ext>
            </a:extLst>
          </p:cNvPr>
          <p:cNvSpPr txBox="1"/>
          <p:nvPr/>
        </p:nvSpPr>
        <p:spPr>
          <a:xfrm>
            <a:off x="2176625" y="1471787"/>
            <a:ext cx="8313896" cy="2400627"/>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50000"/>
              </a:lnSpc>
            </a:pPr>
            <a:r>
              <a:rPr lang="fr" sz="1200" b="1">
                <a:solidFill>
                  <a:schemeClr val="dk1"/>
                </a:solidFill>
              </a:rPr>
              <a:t>Les dispenses</a:t>
            </a:r>
            <a:endParaRPr lang="fr" sz="1200">
              <a:solidFill>
                <a:schemeClr val="dk1"/>
              </a:solidFill>
            </a:endParaRPr>
          </a:p>
          <a:p>
            <a:pPr>
              <a:lnSpc>
                <a:spcPct val="150000"/>
              </a:lnSpc>
            </a:pPr>
            <a:endParaRPr lang="fr" sz="1200">
              <a:solidFill>
                <a:schemeClr val="dk1"/>
              </a:solidFill>
            </a:endParaRPr>
          </a:p>
          <a:p>
            <a:pPr>
              <a:lnSpc>
                <a:spcPct val="150000"/>
              </a:lnSpc>
            </a:pPr>
            <a:r>
              <a:rPr lang="fr" sz="1200">
                <a:solidFill>
                  <a:schemeClr val="dk1"/>
                </a:solidFill>
              </a:rPr>
              <a:t>Selon votre parcours, votre expérience professionnelle et les certifications déjà obtenues, certaines dispenses ou équivalences peuvent être possibles. </a:t>
            </a:r>
          </a:p>
          <a:p>
            <a:pPr>
              <a:lnSpc>
                <a:spcPct val="150000"/>
              </a:lnSpc>
            </a:pPr>
            <a:endParaRPr lang="fr" sz="1200">
              <a:solidFill>
                <a:schemeClr val="dk1"/>
              </a:solidFill>
            </a:endParaRPr>
          </a:p>
          <a:p>
            <a:pPr>
              <a:lnSpc>
                <a:spcPct val="150000"/>
              </a:lnSpc>
            </a:pPr>
            <a:r>
              <a:rPr lang="fr" sz="1200">
                <a:solidFill>
                  <a:schemeClr val="dk1"/>
                </a:solidFill>
              </a:rPr>
              <a:t>Chaque situation est étudiée individuellement lors de l’admission afin de déterminer les éventuelles dispenses dont vous pouvez bénéficier et les modalités de votre parcours de formation.</a:t>
            </a:r>
          </a:p>
          <a:p>
            <a:pPr>
              <a:lnSpc>
                <a:spcPct val="150000"/>
              </a:lnSpc>
            </a:pPr>
            <a:endParaRPr lang="fr" sz="1200">
              <a:solidFill>
                <a:schemeClr val="dk1"/>
              </a:solidFill>
            </a:endParaRPr>
          </a:p>
        </p:txBody>
      </p:sp>
      <p:pic>
        <p:nvPicPr>
          <p:cNvPr id="8" name="Picture 7">
            <a:extLst>
              <a:ext uri="{FF2B5EF4-FFF2-40B4-BE49-F238E27FC236}">
                <a16:creationId xmlns:a16="http://schemas.microsoft.com/office/drawing/2014/main" id="{BD76EE70-F9ED-FBE0-606C-CECF8D68E418}"/>
              </a:ext>
            </a:extLst>
          </p:cNvPr>
          <p:cNvPicPr>
            <a:picLocks noChangeAspect="1"/>
          </p:cNvPicPr>
          <p:nvPr/>
        </p:nvPicPr>
        <p:blipFill>
          <a:blip r:embed="rId3"/>
          <a:stretch>
            <a:fillRect/>
          </a:stretch>
        </p:blipFill>
        <p:spPr>
          <a:xfrm>
            <a:off x="2552316" y="3993152"/>
            <a:ext cx="6241478" cy="2328943"/>
          </a:xfrm>
          <a:prstGeom prst="rect">
            <a:avLst/>
          </a:prstGeom>
        </p:spPr>
      </p:pic>
      <p:sp>
        <p:nvSpPr>
          <p:cNvPr id="6" name="Google Shape;55;p13">
            <a:extLst>
              <a:ext uri="{FF2B5EF4-FFF2-40B4-BE49-F238E27FC236}">
                <a16:creationId xmlns:a16="http://schemas.microsoft.com/office/drawing/2014/main" id="{05E72798-63EC-B03B-68DB-F14ED2803D0A}"/>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2019000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A12A0-0C83-BE04-A260-13D44D008501}"/>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51A5A0AF-7CDD-4665-62C2-B186E03D8912}"/>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58F737B2-0097-3280-2520-B7515D0A7F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5" name="Google Shape;118;p23">
            <a:extLst>
              <a:ext uri="{FF2B5EF4-FFF2-40B4-BE49-F238E27FC236}">
                <a16:creationId xmlns:a16="http://schemas.microsoft.com/office/drawing/2014/main" id="{DC073C77-7298-7471-AD5D-8F02D1758896}"/>
              </a:ext>
            </a:extLst>
          </p:cNvPr>
          <p:cNvSpPr txBox="1"/>
          <p:nvPr/>
        </p:nvSpPr>
        <p:spPr>
          <a:xfrm>
            <a:off x="2342276" y="1488352"/>
            <a:ext cx="8413288" cy="3877954"/>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50000"/>
              </a:lnSpc>
            </a:pPr>
            <a:r>
              <a:rPr lang="fr" sz="1200" b="1" dirty="0">
                <a:solidFill>
                  <a:schemeClr val="dk1"/>
                </a:solidFill>
              </a:rPr>
              <a:t>Une formation en alternance</a:t>
            </a:r>
            <a:endParaRPr lang="fr" sz="1200" b="1">
              <a:solidFill>
                <a:schemeClr val="dk1"/>
              </a:solidFill>
            </a:endParaRPr>
          </a:p>
          <a:p>
            <a:endParaRPr lang="fr" sz="1200"/>
          </a:p>
          <a:p>
            <a:r>
              <a:rPr lang="fr" sz="1200" dirty="0">
                <a:solidFill>
                  <a:schemeClr val="dk1"/>
                </a:solidFill>
              </a:rPr>
              <a:t>La formation préparant au CQP Assistant Médical se déroule en alternance entre l’organisme de formation et le lieu de travail.</a:t>
            </a:r>
          </a:p>
          <a:p>
            <a:endParaRPr lang="fr" sz="1200"/>
          </a:p>
          <a:p>
            <a:r>
              <a:rPr lang="fr" sz="1200" dirty="0">
                <a:solidFill>
                  <a:schemeClr val="dk1"/>
                </a:solidFill>
              </a:rPr>
              <a:t>Cette organisation vous permet de mettre en pratique les compétences acquises tout au long de votre parcours.</a:t>
            </a:r>
          </a:p>
          <a:p>
            <a:endParaRPr lang="fr" sz="1200" dirty="0"/>
          </a:p>
          <a:p>
            <a:r>
              <a:rPr lang="fr" sz="1200" b="1" dirty="0">
                <a:solidFill>
                  <a:schemeClr val="dk1"/>
                </a:solidFill>
              </a:rPr>
              <a:t>Votre tuteur</a:t>
            </a:r>
          </a:p>
          <a:p>
            <a:endParaRPr lang="fr" sz="1200"/>
          </a:p>
          <a:p>
            <a:r>
              <a:rPr lang="fr" sz="1200" dirty="0">
                <a:solidFill>
                  <a:schemeClr val="dk1"/>
                </a:solidFill>
              </a:rPr>
              <a:t>Le tuteur doit obligatoirement être un médecin.</a:t>
            </a:r>
          </a:p>
          <a:p>
            <a:endParaRPr lang="fr" sz="1200"/>
          </a:p>
          <a:p>
            <a:r>
              <a:rPr lang="fr" sz="1200" b="1" dirty="0">
                <a:solidFill>
                  <a:schemeClr val="dk1"/>
                </a:solidFill>
              </a:rPr>
              <a:t>Des modalités pédagogiques variées</a:t>
            </a:r>
          </a:p>
          <a:p>
            <a:endParaRPr lang="fr" sz="1200"/>
          </a:p>
          <a:p>
            <a:pPr>
              <a:lnSpc>
                <a:spcPct val="150000"/>
              </a:lnSpc>
            </a:pPr>
            <a:r>
              <a:rPr lang="fr" sz="1200" dirty="0">
                <a:solidFill>
                  <a:schemeClr val="dk1"/>
                </a:solidFill>
              </a:rPr>
              <a:t>La formation est dispensée :</a:t>
            </a:r>
          </a:p>
          <a:p>
            <a:endParaRPr lang="fr" sz="1200"/>
          </a:p>
          <a:p>
            <a:pPr marL="171450" indent="-171450">
              <a:buChar char="•"/>
            </a:pPr>
            <a:r>
              <a:rPr lang="fr" sz="1200" dirty="0">
                <a:solidFill>
                  <a:schemeClr val="dk1"/>
                </a:solidFill>
              </a:rPr>
              <a:t>en présentiel (80 % de la durée totale de formation);</a:t>
            </a:r>
          </a:p>
          <a:p>
            <a:pPr marL="171450" indent="-171450">
              <a:buChar char="•"/>
            </a:pPr>
            <a:r>
              <a:rPr lang="fr" sz="1200" dirty="0">
                <a:solidFill>
                  <a:schemeClr val="dk1"/>
                </a:solidFill>
              </a:rPr>
              <a:t>en distanciel synchrone (20 % de la durée totale de formation);</a:t>
            </a:r>
          </a:p>
          <a:p>
            <a:pPr marL="171450" indent="-171450">
              <a:buChar char="•"/>
            </a:pPr>
            <a:r>
              <a:rPr lang="fr" sz="1200" dirty="0">
                <a:solidFill>
                  <a:schemeClr val="dk1"/>
                </a:solidFill>
              </a:rPr>
              <a:t>à l’aide de matériels et équipements pédagogiques adaptés.</a:t>
            </a:r>
          </a:p>
          <a:p>
            <a:endParaRPr lang="fr" sz="1200">
              <a:solidFill>
                <a:schemeClr val="dk1"/>
              </a:solidFill>
            </a:endParaRPr>
          </a:p>
        </p:txBody>
      </p:sp>
      <p:sp>
        <p:nvSpPr>
          <p:cNvPr id="6" name="Google Shape;117;p23">
            <a:extLst>
              <a:ext uri="{FF2B5EF4-FFF2-40B4-BE49-F238E27FC236}">
                <a16:creationId xmlns:a16="http://schemas.microsoft.com/office/drawing/2014/main" id="{AE9CD4C7-8809-40EF-9EF0-3F286C64AD2E}"/>
              </a:ext>
            </a:extLst>
          </p:cNvPr>
          <p:cNvSpPr txBox="1">
            <a:spLocks noGrp="1"/>
          </p:cNvSpPr>
          <p:nvPr/>
        </p:nvSpPr>
        <p:spPr>
          <a:xfrm>
            <a:off x="2341219" y="534504"/>
            <a:ext cx="6447501" cy="58762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10— Comment se déroule votre formation ?</a:t>
            </a:r>
            <a:endParaRPr sz="2000" b="1" dirty="0"/>
          </a:p>
          <a:p>
            <a:pPr marL="0" lvl="0" indent="0" algn="l" rtl="0">
              <a:spcBef>
                <a:spcPts val="0"/>
              </a:spcBef>
              <a:spcAft>
                <a:spcPts val="0"/>
              </a:spcAft>
              <a:buNone/>
            </a:pPr>
            <a:endParaRPr sz="2000"/>
          </a:p>
        </p:txBody>
      </p:sp>
      <p:sp>
        <p:nvSpPr>
          <p:cNvPr id="7" name="Google Shape;55;p13">
            <a:extLst>
              <a:ext uri="{FF2B5EF4-FFF2-40B4-BE49-F238E27FC236}">
                <a16:creationId xmlns:a16="http://schemas.microsoft.com/office/drawing/2014/main" id="{0F6AC8EB-2E28-E46D-5DDF-69717945E571}"/>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2533136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96C2D-8FD3-D2E2-84B7-83FAA07A641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76CECAEA-A8EA-9BE0-E3FB-199F764F7766}"/>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ACB4B972-F903-97A6-90EF-3728371FBB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23;p24">
            <a:extLst>
              <a:ext uri="{FF2B5EF4-FFF2-40B4-BE49-F238E27FC236}">
                <a16:creationId xmlns:a16="http://schemas.microsoft.com/office/drawing/2014/main" id="{CD06B075-8374-3A76-A6B7-2ACE0AAD053D}"/>
              </a:ext>
            </a:extLst>
          </p:cNvPr>
          <p:cNvSpPr txBox="1">
            <a:spLocks noGrp="1"/>
          </p:cNvSpPr>
          <p:nvPr/>
        </p:nvSpPr>
        <p:spPr>
          <a:xfrm>
            <a:off x="2263914" y="689113"/>
            <a:ext cx="6447501" cy="537818"/>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buSzPts val="1100"/>
            </a:pPr>
            <a:r>
              <a:rPr lang="fr" sz="2000" b="1" dirty="0"/>
              <a:t>11— Le programme : les 4 blocs de compétences</a:t>
            </a:r>
            <a:endParaRPr lang="en-US" sz="2000" b="1" dirty="0">
              <a:ea typeface="Calibri Light"/>
              <a:cs typeface="Calibri Light"/>
            </a:endParaRPr>
          </a:p>
          <a:p>
            <a:pPr marL="0" lvl="0" indent="0" algn="l" rtl="0">
              <a:spcBef>
                <a:spcPts val="0"/>
              </a:spcBef>
              <a:spcAft>
                <a:spcPts val="0"/>
              </a:spcAft>
              <a:buNone/>
            </a:pPr>
            <a:endParaRPr sz="2000" dirty="0">
              <a:ea typeface="Calibri Light"/>
              <a:cs typeface="Calibri Light"/>
            </a:endParaRPr>
          </a:p>
        </p:txBody>
      </p:sp>
      <p:sp>
        <p:nvSpPr>
          <p:cNvPr id="7" name="Google Shape;124;p24">
            <a:extLst>
              <a:ext uri="{FF2B5EF4-FFF2-40B4-BE49-F238E27FC236}">
                <a16:creationId xmlns:a16="http://schemas.microsoft.com/office/drawing/2014/main" id="{261D5D27-D1FB-E434-0975-D1E39C13AB08}"/>
              </a:ext>
            </a:extLst>
          </p:cNvPr>
          <p:cNvSpPr txBox="1"/>
          <p:nvPr/>
        </p:nvSpPr>
        <p:spPr>
          <a:xfrm>
            <a:off x="2018457" y="1912691"/>
            <a:ext cx="8557673" cy="3040802"/>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15000"/>
              </a:lnSpc>
              <a:spcBef>
                <a:spcPts val="1800"/>
              </a:spcBef>
            </a:pPr>
            <a:r>
              <a:rPr lang="fr" sz="1200" b="1">
                <a:solidFill>
                  <a:schemeClr val="dk1"/>
                </a:solidFill>
              </a:rPr>
              <a:t> Votre formation est organisée autour de quatre blocs de compétences.</a:t>
            </a:r>
            <a:endParaRPr lang="fr" b="1">
              <a:solidFill>
                <a:schemeClr val="dk1"/>
              </a:solidFill>
            </a:endParaRPr>
          </a:p>
          <a:p>
            <a:endParaRPr lang="fr"/>
          </a:p>
          <a:p>
            <a:r>
              <a:rPr lang="fr" sz="1200" b="1">
                <a:solidFill>
                  <a:schemeClr val="dk1"/>
                </a:solidFill>
              </a:rPr>
              <a:t>BLOC 1 : </a:t>
            </a:r>
            <a:r>
              <a:rPr lang="fr" sz="1200">
                <a:solidFill>
                  <a:schemeClr val="dk1"/>
                </a:solidFill>
              </a:rPr>
              <a:t>Suivi du parcours de santé du patient</a:t>
            </a:r>
            <a:endParaRPr lang="fr">
              <a:solidFill>
                <a:schemeClr val="dk1"/>
              </a:solidFill>
            </a:endParaRPr>
          </a:p>
          <a:p>
            <a:endParaRPr lang="fr"/>
          </a:p>
          <a:p>
            <a:r>
              <a:rPr lang="fr" sz="1200">
                <a:solidFill>
                  <a:schemeClr val="dk1"/>
                </a:solidFill>
              </a:rPr>
              <a:t>Vous apprendrez notamment à :</a:t>
            </a:r>
            <a:endParaRPr lang="fr">
              <a:solidFill>
                <a:schemeClr val="dk1"/>
              </a:solidFill>
            </a:endParaRPr>
          </a:p>
          <a:p>
            <a:endParaRPr lang="fr"/>
          </a:p>
          <a:p>
            <a:pPr marL="171450" indent="-171450">
              <a:buChar char="•"/>
            </a:pPr>
            <a:r>
              <a:rPr lang="fr" sz="1200">
                <a:solidFill>
                  <a:schemeClr val="dk1"/>
                </a:solidFill>
              </a:rPr>
              <a:t>informer les patients sur les examens et les soins réalisés par le praticien ;</a:t>
            </a:r>
            <a:endParaRPr lang="fr">
              <a:solidFill>
                <a:schemeClr val="dk1"/>
              </a:solidFill>
            </a:endParaRPr>
          </a:p>
          <a:p>
            <a:pPr marL="171450" indent="-171450">
              <a:buChar char="•"/>
            </a:pPr>
            <a:r>
              <a:rPr lang="fr" sz="1200">
                <a:solidFill>
                  <a:schemeClr val="dk1"/>
                </a:solidFill>
              </a:rPr>
              <a:t>assister les patients dans leur parcours de soins ;</a:t>
            </a:r>
            <a:endParaRPr lang="fr">
              <a:solidFill>
                <a:schemeClr val="dk1"/>
              </a:solidFill>
            </a:endParaRPr>
          </a:p>
          <a:p>
            <a:pPr marL="171450" indent="-171450">
              <a:buChar char="•"/>
            </a:pPr>
            <a:r>
              <a:rPr lang="fr" sz="1200">
                <a:solidFill>
                  <a:schemeClr val="dk1"/>
                </a:solidFill>
              </a:rPr>
              <a:t>suivre l’état vaccinal et les dépistages ;</a:t>
            </a:r>
            <a:endParaRPr lang="fr">
              <a:solidFill>
                <a:schemeClr val="dk1"/>
              </a:solidFill>
            </a:endParaRPr>
          </a:p>
          <a:p>
            <a:pPr marL="171450" indent="-171450">
              <a:buChar char="•"/>
            </a:pPr>
            <a:r>
              <a:rPr lang="fr" sz="1200">
                <a:solidFill>
                  <a:schemeClr val="dk1"/>
                </a:solidFill>
              </a:rPr>
              <a:t>informer les patients en matière de prévention santé.</a:t>
            </a:r>
            <a:endParaRPr lang="fr">
              <a:solidFill>
                <a:schemeClr val="dk1"/>
              </a:solidFill>
            </a:endParaRPr>
          </a:p>
          <a:p>
            <a:endParaRPr lang="fr"/>
          </a:p>
          <a:p>
            <a:pPr>
              <a:lnSpc>
                <a:spcPct val="114999"/>
              </a:lnSpc>
              <a:spcBef>
                <a:spcPts val="1800"/>
              </a:spcBef>
            </a:pPr>
            <a:r>
              <a:rPr lang="fr" sz="1200" b="1">
                <a:solidFill>
                  <a:schemeClr val="dk1"/>
                </a:solidFill>
              </a:rPr>
              <a:t>Objectif professionnel </a:t>
            </a:r>
            <a:r>
              <a:rPr lang="fr" sz="1200">
                <a:solidFill>
                  <a:schemeClr val="dk1"/>
                </a:solidFill>
              </a:rPr>
              <a:t>: contribuer à un parcours de santé plus fluide et mieux coordonné.</a:t>
            </a:r>
            <a:endParaRPr lang="fr">
              <a:solidFill>
                <a:schemeClr val="dk1"/>
              </a:solidFill>
            </a:endParaRPr>
          </a:p>
        </p:txBody>
      </p:sp>
      <p:sp>
        <p:nvSpPr>
          <p:cNvPr id="6" name="Google Shape;55;p13">
            <a:extLst>
              <a:ext uri="{FF2B5EF4-FFF2-40B4-BE49-F238E27FC236}">
                <a16:creationId xmlns:a16="http://schemas.microsoft.com/office/drawing/2014/main" id="{696AB588-0C69-04E3-DC62-6AD7935D0364}"/>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14036348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F6322-E528-3A43-1D51-EB01E3A9F743}"/>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261C84F-8486-185D-D22E-520E4B8E4823}"/>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9B6EA1B0-7504-D420-476B-7B4C480650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23;p24">
            <a:extLst>
              <a:ext uri="{FF2B5EF4-FFF2-40B4-BE49-F238E27FC236}">
                <a16:creationId xmlns:a16="http://schemas.microsoft.com/office/drawing/2014/main" id="{1D54AD4A-485F-AFE0-2121-A58D655ED473}"/>
              </a:ext>
            </a:extLst>
          </p:cNvPr>
          <p:cNvSpPr txBox="1">
            <a:spLocks noGrp="1"/>
          </p:cNvSpPr>
          <p:nvPr/>
        </p:nvSpPr>
        <p:spPr>
          <a:xfrm>
            <a:off x="2263914" y="689113"/>
            <a:ext cx="6447501" cy="537818"/>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buSzPts val="1100"/>
            </a:pPr>
            <a:r>
              <a:rPr lang="fr" sz="2000" b="1" dirty="0"/>
              <a:t>11— Le programme : les 4 blocs de compétences</a:t>
            </a:r>
            <a:endParaRPr lang="en-US" sz="2000" b="1" dirty="0">
              <a:ea typeface="Calibri Light"/>
              <a:cs typeface="Calibri Light"/>
            </a:endParaRPr>
          </a:p>
          <a:p>
            <a:pPr marL="0" lvl="0" indent="0" algn="l" rtl="0">
              <a:spcBef>
                <a:spcPts val="0"/>
              </a:spcBef>
              <a:spcAft>
                <a:spcPts val="0"/>
              </a:spcAft>
              <a:buNone/>
            </a:pPr>
            <a:endParaRPr sz="2000" dirty="0">
              <a:ea typeface="Calibri Light"/>
              <a:cs typeface="Calibri Light"/>
            </a:endParaRPr>
          </a:p>
        </p:txBody>
      </p:sp>
      <p:sp>
        <p:nvSpPr>
          <p:cNvPr id="5" name="Google Shape;124;p24">
            <a:extLst>
              <a:ext uri="{FF2B5EF4-FFF2-40B4-BE49-F238E27FC236}">
                <a16:creationId xmlns:a16="http://schemas.microsoft.com/office/drawing/2014/main" id="{1A2A2A59-A8FC-898A-D0A6-CAE07DAD6CDE}"/>
              </a:ext>
            </a:extLst>
          </p:cNvPr>
          <p:cNvSpPr txBox="1"/>
          <p:nvPr/>
        </p:nvSpPr>
        <p:spPr>
          <a:xfrm>
            <a:off x="2261576" y="1718293"/>
            <a:ext cx="8325760" cy="2659159"/>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15000"/>
              </a:lnSpc>
              <a:spcBef>
                <a:spcPts val="1800"/>
              </a:spcBef>
            </a:pPr>
            <a:r>
              <a:rPr lang="fr" sz="1200" b="1">
                <a:solidFill>
                  <a:schemeClr val="dk1"/>
                </a:solidFill>
              </a:rPr>
              <a:t> BLOC 2 </a:t>
            </a:r>
            <a:r>
              <a:rPr lang="fr" sz="1200">
                <a:solidFill>
                  <a:schemeClr val="dk1"/>
                </a:solidFill>
              </a:rPr>
              <a:t>: Prise en charge administrative du patient</a:t>
            </a:r>
          </a:p>
          <a:p>
            <a:endParaRPr lang="fr" sz="1200"/>
          </a:p>
          <a:p>
            <a:r>
              <a:rPr lang="fr" sz="1200">
                <a:solidFill>
                  <a:schemeClr val="dk1"/>
                </a:solidFill>
              </a:rPr>
              <a:t>Vous apprendrez notamment à :</a:t>
            </a:r>
          </a:p>
          <a:p>
            <a:endParaRPr lang="fr" sz="1200"/>
          </a:p>
          <a:p>
            <a:pPr marL="171450" indent="-171450">
              <a:buChar char="•"/>
            </a:pPr>
            <a:r>
              <a:rPr lang="fr" sz="1200">
                <a:solidFill>
                  <a:schemeClr val="dk1"/>
                </a:solidFill>
              </a:rPr>
              <a:t>gérer et suivre les dossiers patients ;</a:t>
            </a:r>
          </a:p>
          <a:p>
            <a:pPr marL="171450" indent="-171450">
              <a:buChar char="•"/>
            </a:pPr>
            <a:r>
              <a:rPr lang="fr" sz="1200">
                <a:solidFill>
                  <a:schemeClr val="dk1"/>
                </a:solidFill>
              </a:rPr>
              <a:t>participer à la mise en place de la télémédecine ;</a:t>
            </a:r>
          </a:p>
          <a:p>
            <a:pPr marL="171450" indent="-171450">
              <a:buChar char="•"/>
            </a:pPr>
            <a:r>
              <a:rPr lang="fr" sz="1200">
                <a:solidFill>
                  <a:schemeClr val="dk1"/>
                </a:solidFill>
              </a:rPr>
              <a:t>accueillir les patients ;</a:t>
            </a:r>
          </a:p>
          <a:p>
            <a:pPr marL="171450" indent="-171450">
              <a:buChar char="•"/>
            </a:pPr>
            <a:r>
              <a:rPr lang="fr" sz="1200">
                <a:solidFill>
                  <a:schemeClr val="dk1"/>
                </a:solidFill>
              </a:rPr>
              <a:t>assurer un accompagnement particulier et adapté lorsque cela est nécessaire.</a:t>
            </a:r>
          </a:p>
          <a:p>
            <a:endParaRPr lang="fr" sz="1200"/>
          </a:p>
          <a:p>
            <a:endParaRPr lang="fr" sz="1200">
              <a:solidFill>
                <a:schemeClr val="dk1"/>
              </a:solidFill>
            </a:endParaRPr>
          </a:p>
          <a:p>
            <a:r>
              <a:rPr lang="fr" sz="1200" b="1">
                <a:solidFill>
                  <a:schemeClr val="dk1"/>
                </a:solidFill>
              </a:rPr>
              <a:t>Objectif professionnel</a:t>
            </a:r>
            <a:r>
              <a:rPr lang="fr" sz="1200">
                <a:solidFill>
                  <a:schemeClr val="dk1"/>
                </a:solidFill>
              </a:rPr>
              <a:t> : assurer une prise en charge administrative fiable, sécurisée et adaptée.</a:t>
            </a:r>
          </a:p>
          <a:p>
            <a:endParaRPr lang="fr" sz="1200">
              <a:solidFill>
                <a:schemeClr val="dk1"/>
              </a:solidFill>
            </a:endParaRPr>
          </a:p>
        </p:txBody>
      </p:sp>
      <p:sp>
        <p:nvSpPr>
          <p:cNvPr id="7" name="Google Shape;55;p13">
            <a:extLst>
              <a:ext uri="{FF2B5EF4-FFF2-40B4-BE49-F238E27FC236}">
                <a16:creationId xmlns:a16="http://schemas.microsoft.com/office/drawing/2014/main" id="{F13341D9-9347-972D-EE0C-380F3842A89D}"/>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1271025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812DF-63FC-8127-6908-993C2FC0EF1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E4873793-FA16-795F-F81D-A62717C80381}"/>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78253E31-1AC8-C384-909B-37F64356A9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23;p24">
            <a:extLst>
              <a:ext uri="{FF2B5EF4-FFF2-40B4-BE49-F238E27FC236}">
                <a16:creationId xmlns:a16="http://schemas.microsoft.com/office/drawing/2014/main" id="{E6DE7804-F8D9-7425-8F80-21F0BD2C7A88}"/>
              </a:ext>
            </a:extLst>
          </p:cNvPr>
          <p:cNvSpPr txBox="1">
            <a:spLocks noGrp="1"/>
          </p:cNvSpPr>
          <p:nvPr/>
        </p:nvSpPr>
        <p:spPr>
          <a:xfrm>
            <a:off x="2263914" y="689113"/>
            <a:ext cx="6447501" cy="537818"/>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buSzPts val="1100"/>
            </a:pPr>
            <a:r>
              <a:rPr lang="fr" sz="2000" b="1" dirty="0"/>
              <a:t>11— Le programme : les 4 blocs de compétences</a:t>
            </a:r>
            <a:endParaRPr lang="en-US" sz="2000" b="1" dirty="0">
              <a:ea typeface="Calibri Light"/>
              <a:cs typeface="Calibri Light"/>
            </a:endParaRPr>
          </a:p>
          <a:p>
            <a:pPr marL="0" lvl="0" indent="0" algn="l" rtl="0">
              <a:spcBef>
                <a:spcPts val="0"/>
              </a:spcBef>
              <a:spcAft>
                <a:spcPts val="0"/>
              </a:spcAft>
              <a:buNone/>
            </a:pPr>
            <a:endParaRPr sz="2000" dirty="0">
              <a:ea typeface="Calibri Light"/>
              <a:cs typeface="Calibri Light"/>
            </a:endParaRPr>
          </a:p>
        </p:txBody>
      </p:sp>
      <p:sp>
        <p:nvSpPr>
          <p:cNvPr id="5" name="Google Shape;124;p24">
            <a:extLst>
              <a:ext uri="{FF2B5EF4-FFF2-40B4-BE49-F238E27FC236}">
                <a16:creationId xmlns:a16="http://schemas.microsoft.com/office/drawing/2014/main" id="{1BF6A448-E9E4-1B37-D52E-B54337DE2C01}"/>
              </a:ext>
            </a:extLst>
          </p:cNvPr>
          <p:cNvSpPr txBox="1"/>
          <p:nvPr/>
        </p:nvSpPr>
        <p:spPr>
          <a:xfrm>
            <a:off x="2029221" y="1831820"/>
            <a:ext cx="8663249" cy="3428601"/>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50000"/>
              </a:lnSpc>
            </a:pPr>
            <a:r>
              <a:rPr lang="fr" sz="1200" b="1" dirty="0">
                <a:solidFill>
                  <a:schemeClr val="dk1"/>
                </a:solidFill>
              </a:rPr>
              <a:t> BLOC 3 :</a:t>
            </a:r>
            <a:r>
              <a:rPr lang="fr" sz="1200" dirty="0">
                <a:solidFill>
                  <a:schemeClr val="dk1"/>
                </a:solidFill>
              </a:rPr>
              <a:t> Gestion du risque contaminant et des procédures de sécurité sanitaire</a:t>
            </a:r>
            <a:endParaRPr lang="fr" dirty="0">
              <a:solidFill>
                <a:schemeClr val="dk1"/>
              </a:solidFill>
            </a:endParaRPr>
          </a:p>
          <a:p>
            <a:endParaRPr lang="fr"/>
          </a:p>
          <a:p>
            <a:r>
              <a:rPr lang="fr" sz="1200" dirty="0">
                <a:solidFill>
                  <a:schemeClr val="dk1"/>
                </a:solidFill>
              </a:rPr>
              <a:t>Vous apprendrez notamment à :</a:t>
            </a:r>
            <a:endParaRPr lang="fr" dirty="0">
              <a:solidFill>
                <a:schemeClr val="dk1"/>
              </a:solidFill>
            </a:endParaRPr>
          </a:p>
          <a:p>
            <a:endParaRPr lang="fr"/>
          </a:p>
          <a:p>
            <a:pPr marL="171450" indent="-171450">
              <a:buChar char="•"/>
            </a:pPr>
            <a:r>
              <a:rPr lang="fr" sz="1200" dirty="0">
                <a:solidFill>
                  <a:schemeClr val="dk1"/>
                </a:solidFill>
              </a:rPr>
              <a:t>gérer les opérations de désinfection ;</a:t>
            </a:r>
            <a:endParaRPr lang="fr" dirty="0">
              <a:solidFill>
                <a:schemeClr val="dk1"/>
              </a:solidFill>
            </a:endParaRPr>
          </a:p>
          <a:p>
            <a:pPr marL="171450" indent="-171450">
              <a:buChar char="•"/>
            </a:pPr>
            <a:r>
              <a:rPr lang="fr" sz="1200" dirty="0">
                <a:solidFill>
                  <a:schemeClr val="dk1"/>
                </a:solidFill>
              </a:rPr>
              <a:t>participer aux opérations de stérilisation ;</a:t>
            </a:r>
            <a:endParaRPr lang="fr" dirty="0">
              <a:solidFill>
                <a:schemeClr val="dk1"/>
              </a:solidFill>
            </a:endParaRPr>
          </a:p>
          <a:p>
            <a:pPr marL="171450" indent="-171450">
              <a:buChar char="•"/>
            </a:pPr>
            <a:r>
              <a:rPr lang="fr" sz="1200" dirty="0">
                <a:solidFill>
                  <a:schemeClr val="dk1"/>
                </a:solidFill>
              </a:rPr>
              <a:t>assurer le tri des déchets ;</a:t>
            </a:r>
            <a:endParaRPr lang="fr" dirty="0">
              <a:solidFill>
                <a:schemeClr val="dk1"/>
              </a:solidFill>
            </a:endParaRPr>
          </a:p>
          <a:p>
            <a:pPr marL="171450" indent="-171450">
              <a:buChar char="•"/>
            </a:pPr>
            <a:r>
              <a:rPr lang="fr" sz="1200" dirty="0">
                <a:solidFill>
                  <a:schemeClr val="dk1"/>
                </a:solidFill>
              </a:rPr>
              <a:t>mettre en œuvre les procédures d’identitovigilance ;</a:t>
            </a:r>
            <a:endParaRPr lang="fr" dirty="0">
              <a:solidFill>
                <a:schemeClr val="dk1"/>
              </a:solidFill>
            </a:endParaRPr>
          </a:p>
          <a:p>
            <a:pPr marL="171450" indent="-171450">
              <a:buChar char="•"/>
            </a:pPr>
            <a:r>
              <a:rPr lang="fr" sz="1200" dirty="0">
                <a:solidFill>
                  <a:schemeClr val="dk1"/>
                </a:solidFill>
              </a:rPr>
              <a:t>appliquer les principes de pharmacovigilance.</a:t>
            </a:r>
            <a:endParaRPr lang="fr" dirty="0">
              <a:solidFill>
                <a:schemeClr val="dk1"/>
              </a:solidFill>
            </a:endParaRPr>
          </a:p>
          <a:p>
            <a:endParaRPr lang="fr"/>
          </a:p>
          <a:p>
            <a:endParaRPr lang="fr">
              <a:solidFill>
                <a:schemeClr val="dk1"/>
              </a:solidFill>
            </a:endParaRPr>
          </a:p>
          <a:p>
            <a:r>
              <a:rPr lang="fr" sz="1200" b="1" dirty="0">
                <a:solidFill>
                  <a:schemeClr val="dk1"/>
                </a:solidFill>
              </a:rPr>
              <a:t>Objectif professionnel</a:t>
            </a:r>
            <a:r>
              <a:rPr lang="fr" sz="1200" dirty="0">
                <a:solidFill>
                  <a:schemeClr val="dk1"/>
                </a:solidFill>
              </a:rPr>
              <a:t> : prévenir les risques pour les patients et les professionnels et contribuer à la sécurité sanitaire du cabinet.</a:t>
            </a:r>
            <a:endParaRPr lang="fr" dirty="0">
              <a:solidFill>
                <a:schemeClr val="dk1"/>
              </a:solidFill>
            </a:endParaRPr>
          </a:p>
          <a:p>
            <a:pPr>
              <a:lnSpc>
                <a:spcPct val="114999"/>
              </a:lnSpc>
              <a:spcBef>
                <a:spcPts val="1800"/>
              </a:spcBef>
            </a:pPr>
            <a:endParaRPr lang="fr" sz="1200" b="1">
              <a:solidFill>
                <a:schemeClr val="dk1"/>
              </a:solidFill>
            </a:endParaRPr>
          </a:p>
          <a:p>
            <a:endParaRPr lang="fr" sz="1200">
              <a:solidFill>
                <a:schemeClr val="dk1"/>
              </a:solidFill>
            </a:endParaRPr>
          </a:p>
        </p:txBody>
      </p:sp>
      <p:sp>
        <p:nvSpPr>
          <p:cNvPr id="7" name="Google Shape;55;p13">
            <a:extLst>
              <a:ext uri="{FF2B5EF4-FFF2-40B4-BE49-F238E27FC236}">
                <a16:creationId xmlns:a16="http://schemas.microsoft.com/office/drawing/2014/main" id="{2AD0596B-00C6-0234-0538-ECD51DA8D552}"/>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9828718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E4737-622F-5590-0FCC-16098851456D}"/>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911CCE9E-280A-7E9F-8377-515BD774BE55}"/>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588A6634-5DB7-AD66-E4E4-5A6FEC602A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23;p24">
            <a:extLst>
              <a:ext uri="{FF2B5EF4-FFF2-40B4-BE49-F238E27FC236}">
                <a16:creationId xmlns:a16="http://schemas.microsoft.com/office/drawing/2014/main" id="{656A1B33-F7AC-4F77-F578-29B67773EA5A}"/>
              </a:ext>
            </a:extLst>
          </p:cNvPr>
          <p:cNvSpPr txBox="1">
            <a:spLocks noGrp="1"/>
          </p:cNvSpPr>
          <p:nvPr/>
        </p:nvSpPr>
        <p:spPr>
          <a:xfrm>
            <a:off x="2263914" y="689113"/>
            <a:ext cx="6447501" cy="537818"/>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buSzPts val="1100"/>
            </a:pPr>
            <a:r>
              <a:rPr lang="fr" sz="2000" b="1" dirty="0"/>
              <a:t>11— Le programme : les 4 blocs de compétences</a:t>
            </a:r>
            <a:endParaRPr lang="en-US" sz="2000" b="1" dirty="0">
              <a:ea typeface="Calibri Light"/>
              <a:cs typeface="Calibri Light"/>
            </a:endParaRPr>
          </a:p>
          <a:p>
            <a:pPr marL="0" lvl="0" indent="0" algn="l" rtl="0">
              <a:spcBef>
                <a:spcPts val="0"/>
              </a:spcBef>
              <a:spcAft>
                <a:spcPts val="0"/>
              </a:spcAft>
              <a:buNone/>
            </a:pPr>
            <a:endParaRPr sz="2000" dirty="0">
              <a:ea typeface="Calibri Light"/>
              <a:cs typeface="Calibri Light"/>
            </a:endParaRPr>
          </a:p>
        </p:txBody>
      </p:sp>
      <p:sp>
        <p:nvSpPr>
          <p:cNvPr id="5" name="Google Shape;124;p24">
            <a:extLst>
              <a:ext uri="{FF2B5EF4-FFF2-40B4-BE49-F238E27FC236}">
                <a16:creationId xmlns:a16="http://schemas.microsoft.com/office/drawing/2014/main" id="{D026D6FE-A2FE-1B55-44FD-DE8B7326022C}"/>
              </a:ext>
            </a:extLst>
          </p:cNvPr>
          <p:cNvSpPr txBox="1"/>
          <p:nvPr/>
        </p:nvSpPr>
        <p:spPr>
          <a:xfrm>
            <a:off x="2029663" y="1861858"/>
            <a:ext cx="8535586" cy="3056191"/>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50000"/>
              </a:lnSpc>
            </a:pPr>
            <a:r>
              <a:rPr lang="fr" sz="1200" b="1" dirty="0">
                <a:solidFill>
                  <a:schemeClr val="dk1"/>
                </a:solidFill>
              </a:rPr>
              <a:t> BLOC 4 : </a:t>
            </a:r>
            <a:r>
              <a:rPr lang="fr" sz="1200" dirty="0">
                <a:solidFill>
                  <a:schemeClr val="dk1"/>
                </a:solidFill>
              </a:rPr>
              <a:t>Assistance opérationnelle au praticien</a:t>
            </a:r>
            <a:endParaRPr lang="fr" dirty="0">
              <a:solidFill>
                <a:schemeClr val="dk1"/>
              </a:solidFill>
            </a:endParaRPr>
          </a:p>
          <a:p>
            <a:endParaRPr lang="fr"/>
          </a:p>
          <a:p>
            <a:r>
              <a:rPr lang="fr" sz="1200" dirty="0">
                <a:solidFill>
                  <a:schemeClr val="dk1"/>
                </a:solidFill>
              </a:rPr>
              <a:t>Vous apprendrez notamment à :</a:t>
            </a:r>
            <a:endParaRPr lang="fr" dirty="0">
              <a:solidFill>
                <a:schemeClr val="dk1"/>
              </a:solidFill>
            </a:endParaRPr>
          </a:p>
          <a:p>
            <a:endParaRPr lang="fr"/>
          </a:p>
          <a:p>
            <a:pPr marL="171450" indent="-171450">
              <a:buChar char="•"/>
            </a:pPr>
            <a:r>
              <a:rPr lang="fr" sz="1200" dirty="0">
                <a:solidFill>
                  <a:schemeClr val="dk1"/>
                </a:solidFill>
              </a:rPr>
              <a:t>préparer et installer les patients ;</a:t>
            </a:r>
            <a:endParaRPr lang="fr" dirty="0">
              <a:solidFill>
                <a:schemeClr val="dk1"/>
              </a:solidFill>
            </a:endParaRPr>
          </a:p>
          <a:p>
            <a:pPr marL="171450" indent="-171450">
              <a:buChar char="•"/>
            </a:pPr>
            <a:r>
              <a:rPr lang="fr" sz="1200" dirty="0">
                <a:solidFill>
                  <a:schemeClr val="dk1"/>
                </a:solidFill>
              </a:rPr>
              <a:t>assister le praticien dans la préparation des soins et la réalisation des gestes techniques ;</a:t>
            </a:r>
            <a:endParaRPr lang="fr" dirty="0">
              <a:solidFill>
                <a:schemeClr val="dk1"/>
              </a:solidFill>
            </a:endParaRPr>
          </a:p>
          <a:p>
            <a:pPr marL="171450" indent="-171450">
              <a:buChar char="•"/>
            </a:pPr>
            <a:r>
              <a:rPr lang="fr" sz="1200" dirty="0">
                <a:solidFill>
                  <a:schemeClr val="dk1"/>
                </a:solidFill>
              </a:rPr>
              <a:t>réaliser des tests de dépistage standardisés ;</a:t>
            </a:r>
            <a:endParaRPr lang="fr" dirty="0">
              <a:solidFill>
                <a:schemeClr val="dk1"/>
              </a:solidFill>
            </a:endParaRPr>
          </a:p>
          <a:p>
            <a:pPr marL="171450" indent="-171450">
              <a:buChar char="•"/>
            </a:pPr>
            <a:r>
              <a:rPr lang="fr" sz="1200" dirty="0">
                <a:solidFill>
                  <a:schemeClr val="dk1"/>
                </a:solidFill>
              </a:rPr>
              <a:t>mettre en œuvre les gestes de premiers secours ;</a:t>
            </a:r>
            <a:endParaRPr lang="fr" dirty="0">
              <a:solidFill>
                <a:schemeClr val="dk1"/>
              </a:solidFill>
            </a:endParaRPr>
          </a:p>
          <a:p>
            <a:pPr marL="171450" indent="-171450">
              <a:buChar char="•"/>
            </a:pPr>
            <a:r>
              <a:rPr lang="fr" sz="1200" dirty="0">
                <a:solidFill>
                  <a:schemeClr val="dk1"/>
                </a:solidFill>
              </a:rPr>
              <a:t>gérer les stocks de matériel médical et de produits pharmaceutiques.</a:t>
            </a:r>
            <a:endParaRPr lang="fr" dirty="0">
              <a:solidFill>
                <a:schemeClr val="dk1"/>
              </a:solidFill>
            </a:endParaRPr>
          </a:p>
          <a:p>
            <a:endParaRPr lang="fr"/>
          </a:p>
          <a:p>
            <a:pPr>
              <a:lnSpc>
                <a:spcPct val="114999"/>
              </a:lnSpc>
              <a:spcBef>
                <a:spcPts val="1800"/>
              </a:spcBef>
            </a:pPr>
            <a:r>
              <a:rPr lang="fr" sz="1200" b="1" dirty="0">
                <a:solidFill>
                  <a:schemeClr val="dk1"/>
                </a:solidFill>
              </a:rPr>
              <a:t>Objectif professionnel</a:t>
            </a:r>
            <a:r>
              <a:rPr lang="fr" sz="1200" dirty="0">
                <a:solidFill>
                  <a:schemeClr val="dk1"/>
                </a:solidFill>
              </a:rPr>
              <a:t> : contribuer efficacement à la préparation et au bon déroulement de la consultation, dans le respect du cadre professionnel et réglementaire.</a:t>
            </a:r>
            <a:endParaRPr lang="fr" dirty="0">
              <a:solidFill>
                <a:schemeClr val="dk1"/>
              </a:solidFill>
            </a:endParaRPr>
          </a:p>
          <a:p>
            <a:endParaRPr lang="fr" sz="1200">
              <a:solidFill>
                <a:schemeClr val="dk1"/>
              </a:solidFill>
            </a:endParaRPr>
          </a:p>
        </p:txBody>
      </p:sp>
      <p:sp>
        <p:nvSpPr>
          <p:cNvPr id="7" name="Google Shape;55;p13">
            <a:extLst>
              <a:ext uri="{FF2B5EF4-FFF2-40B4-BE49-F238E27FC236}">
                <a16:creationId xmlns:a16="http://schemas.microsoft.com/office/drawing/2014/main" id="{5D15165B-0E3D-D45A-4563-2BB5FA8FA107}"/>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29008845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7F4F4-D2EC-8C5B-6A83-DFF4B815021B}"/>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FB823E3C-AC37-1F7B-08AB-50703A0BFF8C}"/>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F60AF3BE-BCB6-0A58-9409-58B95AC8AD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47;p28">
            <a:extLst>
              <a:ext uri="{FF2B5EF4-FFF2-40B4-BE49-F238E27FC236}">
                <a16:creationId xmlns:a16="http://schemas.microsoft.com/office/drawing/2014/main" id="{8AF3D155-71CF-60FA-F402-418D56B9E9CD}"/>
              </a:ext>
            </a:extLst>
          </p:cNvPr>
          <p:cNvSpPr txBox="1">
            <a:spLocks noGrp="1"/>
          </p:cNvSpPr>
          <p:nvPr/>
        </p:nvSpPr>
        <p:spPr>
          <a:xfrm>
            <a:off x="2263914" y="600765"/>
            <a:ext cx="6447501" cy="99060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lvl="0" indent="0" algn="l" rtl="0">
              <a:lnSpc>
                <a:spcPct val="115000"/>
              </a:lnSpc>
              <a:spcBef>
                <a:spcPts val="0"/>
              </a:spcBef>
              <a:spcAft>
                <a:spcPts val="0"/>
              </a:spcAft>
              <a:buNone/>
            </a:pPr>
            <a:r>
              <a:rPr lang="fr" sz="2000" b="1" dirty="0"/>
              <a:t>12— L’AFGSU </a:t>
            </a:r>
            <a:endParaRPr sz="2000" dirty="0"/>
          </a:p>
        </p:txBody>
      </p:sp>
      <p:sp>
        <p:nvSpPr>
          <p:cNvPr id="5" name="Google Shape;148;p28">
            <a:extLst>
              <a:ext uri="{FF2B5EF4-FFF2-40B4-BE49-F238E27FC236}">
                <a16:creationId xmlns:a16="http://schemas.microsoft.com/office/drawing/2014/main" id="{7AC78301-FE20-50B4-23A4-18539BFDB3D0}"/>
              </a:ext>
            </a:extLst>
          </p:cNvPr>
          <p:cNvSpPr txBox="1"/>
          <p:nvPr/>
        </p:nvSpPr>
        <p:spPr>
          <a:xfrm>
            <a:off x="2023826" y="1599252"/>
            <a:ext cx="8727334" cy="4348853"/>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fr" sz="1200" b="1" dirty="0">
                <a:solidFill>
                  <a:srgbClr val="131313"/>
                </a:solidFill>
              </a:rPr>
              <a:t>Se former aux gestes et soins d’urgence</a:t>
            </a:r>
            <a:endParaRPr lang="en-US" sz="1200" b="1" dirty="0"/>
          </a:p>
          <a:p>
            <a:endParaRPr lang="fr" sz="1200"/>
          </a:p>
          <a:p>
            <a:r>
              <a:rPr lang="fr" sz="1200" dirty="0">
                <a:solidFill>
                  <a:srgbClr val="131313"/>
                </a:solidFill>
              </a:rPr>
              <a:t>L’AFGSU est l’Attestation de Formation aux Gestes et Soins d’Urgence.</a:t>
            </a:r>
            <a:endParaRPr lang="fr" sz="1200" dirty="0"/>
          </a:p>
          <a:p>
            <a:endParaRPr lang="en-US" sz="1200"/>
          </a:p>
          <a:p>
            <a:r>
              <a:rPr lang="fr" sz="1200" dirty="0">
                <a:solidFill>
                  <a:srgbClr val="131313"/>
                </a:solidFill>
              </a:rPr>
              <a:t>Le référentiel prévoit que l’AFGSU de niveau1 est requise pour les assistants médicaux et qu’elle est délivrée dans le cadre de la formation.</a:t>
            </a:r>
            <a:endParaRPr sz="1200" dirty="0">
              <a:solidFill>
                <a:srgbClr val="131313"/>
              </a:solidFill>
            </a:endParaRPr>
          </a:p>
          <a:p>
            <a:endParaRPr lang="fr" sz="1200"/>
          </a:p>
          <a:p>
            <a:pPr lvl="0" algn="l">
              <a:spcAft>
                <a:spcPts val="0"/>
              </a:spcAft>
              <a:buNone/>
            </a:pPr>
            <a:r>
              <a:rPr lang="fr" sz="1200" dirty="0">
                <a:solidFill>
                  <a:srgbClr val="131313"/>
                </a:solidFill>
              </a:rPr>
              <a:t>Cette formation vous permet d’acquérir les compétences nécessaires pour réagir face à une situation d’urgence, conformément aux protocoles et au cadre réglementaire applicable.</a:t>
            </a:r>
            <a:endParaRPr sz="1200" dirty="0">
              <a:solidFill>
                <a:srgbClr val="131313"/>
              </a:solidFill>
            </a:endParaRPr>
          </a:p>
          <a:p>
            <a:endParaRPr lang="fr" sz="1200"/>
          </a:p>
          <a:p>
            <a:r>
              <a:rPr lang="fr" sz="1200" b="1" dirty="0">
                <a:solidFill>
                  <a:srgbClr val="131313"/>
                </a:solidFill>
              </a:rPr>
              <a:t>À retenir</a:t>
            </a:r>
            <a:endParaRPr lang="fr" sz="1200" b="1" dirty="0"/>
          </a:p>
          <a:p>
            <a:endParaRPr lang="fr" sz="1200"/>
          </a:p>
          <a:p>
            <a:r>
              <a:rPr lang="fr" sz="1200" dirty="0">
                <a:solidFill>
                  <a:srgbClr val="131313"/>
                </a:solidFill>
              </a:rPr>
              <a:t>Vous apprendrez notamment à :</a:t>
            </a:r>
            <a:endParaRPr lang="fr" sz="1200" dirty="0"/>
          </a:p>
          <a:p>
            <a:endParaRPr lang="fr" sz="1200"/>
          </a:p>
          <a:p>
            <a:pPr marL="171450" indent="-171450">
              <a:buChar char="•"/>
            </a:pPr>
            <a:r>
              <a:rPr lang="fr" sz="1200" dirty="0">
                <a:solidFill>
                  <a:srgbClr val="131313"/>
                </a:solidFill>
              </a:rPr>
              <a:t>identifier une situation d’urgence ;</a:t>
            </a:r>
            <a:endParaRPr lang="fr" sz="1200" dirty="0"/>
          </a:p>
          <a:p>
            <a:pPr marL="171450" indent="-171450">
              <a:buChar char="•"/>
            </a:pPr>
            <a:r>
              <a:rPr lang="fr" sz="1200" dirty="0">
                <a:solidFill>
                  <a:srgbClr val="131313"/>
                </a:solidFill>
              </a:rPr>
              <a:t>alerter les secours de manière adaptée ;</a:t>
            </a:r>
            <a:endParaRPr lang="fr" sz="1200" dirty="0"/>
          </a:p>
          <a:p>
            <a:pPr marL="171450" indent="-171450">
              <a:buChar char="•"/>
            </a:pPr>
            <a:r>
              <a:rPr lang="fr" sz="1200" dirty="0">
                <a:solidFill>
                  <a:srgbClr val="131313"/>
                </a:solidFill>
                <a:ea typeface="Segoe UI Emoji"/>
              </a:rPr>
              <a:t>réaliser</a:t>
            </a:r>
            <a:r>
              <a:rPr lang="fr" sz="1200" dirty="0">
                <a:solidFill>
                  <a:srgbClr val="131313"/>
                </a:solidFill>
              </a:rPr>
              <a:t> les premiers gestes de soins et de secours ;</a:t>
            </a:r>
            <a:endParaRPr lang="fr" sz="1200" dirty="0"/>
          </a:p>
          <a:p>
            <a:pPr marL="171450" indent="-171450">
              <a:buChar char="•"/>
            </a:pPr>
            <a:r>
              <a:rPr lang="fr" sz="1200" dirty="0">
                <a:solidFill>
                  <a:srgbClr val="131313"/>
                </a:solidFill>
              </a:rPr>
              <a:t>agir efficacement en équipe dans l’attente d’une prise en charge adaptée.</a:t>
            </a:r>
            <a:endParaRPr lang="fr" sz="1200" dirty="0"/>
          </a:p>
          <a:p>
            <a:endParaRPr lang="fr" sz="1200"/>
          </a:p>
          <a:p>
            <a:pPr>
              <a:lnSpc>
                <a:spcPct val="114999"/>
              </a:lnSpc>
              <a:spcBef>
                <a:spcPts val="1800"/>
              </a:spcBef>
            </a:pPr>
            <a:r>
              <a:rPr lang="fr" sz="1200" b="1" dirty="0">
                <a:solidFill>
                  <a:srgbClr val="131313"/>
                </a:solidFill>
              </a:rPr>
              <a:t>Objectif </a:t>
            </a:r>
            <a:r>
              <a:rPr lang="fr" sz="1200" dirty="0">
                <a:solidFill>
                  <a:srgbClr val="131313"/>
                </a:solidFill>
              </a:rPr>
              <a:t>: acquérir les connaissances nécessaires à l’identification d’une urgence médicale et à sa prise en charge, seul(e) ou en équipe, dans l’attente de l’arrivée de l’équipe médicale.</a:t>
            </a:r>
            <a:endParaRPr sz="1200" dirty="0"/>
          </a:p>
        </p:txBody>
      </p:sp>
      <p:sp>
        <p:nvSpPr>
          <p:cNvPr id="7" name="Google Shape;55;p13">
            <a:extLst>
              <a:ext uri="{FF2B5EF4-FFF2-40B4-BE49-F238E27FC236}">
                <a16:creationId xmlns:a16="http://schemas.microsoft.com/office/drawing/2014/main" id="{6CE4697C-96AA-4914-9F04-20F114E320DA}"/>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642242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5DB17-D9ED-7A8B-5CD9-3A2DC16BF899}"/>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7BEFD7B-2D37-18A8-7B78-B71CCAB4CDDD}"/>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EFB50A2B-532F-F09C-EB93-853AAE62DC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6" name="Google Shape;153;p29">
            <a:extLst>
              <a:ext uri="{FF2B5EF4-FFF2-40B4-BE49-F238E27FC236}">
                <a16:creationId xmlns:a16="http://schemas.microsoft.com/office/drawing/2014/main" id="{3198BD91-3998-96AA-38E7-1569C8C52BD2}"/>
              </a:ext>
            </a:extLst>
          </p:cNvPr>
          <p:cNvSpPr txBox="1">
            <a:spLocks noGrp="1"/>
          </p:cNvSpPr>
          <p:nvPr/>
        </p:nvSpPr>
        <p:spPr>
          <a:xfrm>
            <a:off x="2308088" y="689113"/>
            <a:ext cx="6447501" cy="463061"/>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990"/>
            </a:pPr>
            <a:r>
              <a:rPr lang="fr" sz="2000" b="1" dirty="0"/>
              <a:t>13— Comment allez-vous être évalué ?</a:t>
            </a:r>
            <a:endParaRPr sz="2000" b="1" dirty="0"/>
          </a:p>
        </p:txBody>
      </p:sp>
      <p:sp>
        <p:nvSpPr>
          <p:cNvPr id="7" name="Google Shape;154;p29">
            <a:extLst>
              <a:ext uri="{FF2B5EF4-FFF2-40B4-BE49-F238E27FC236}">
                <a16:creationId xmlns:a16="http://schemas.microsoft.com/office/drawing/2014/main" id="{DB47613F-D789-ECEF-E895-65769EF67E89}"/>
              </a:ext>
            </a:extLst>
          </p:cNvPr>
          <p:cNvSpPr txBox="1"/>
          <p:nvPr/>
        </p:nvSpPr>
        <p:spPr>
          <a:xfrm>
            <a:off x="2120530" y="1716489"/>
            <a:ext cx="8548366" cy="4149824"/>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spcBef>
                <a:spcPts val="1200"/>
              </a:spcBef>
            </a:pPr>
            <a:r>
              <a:rPr lang="fr" sz="1200" b="1">
                <a:solidFill>
                  <a:schemeClr val="dk1"/>
                </a:solidFill>
              </a:rPr>
              <a:t>Des évaluations en lien avec les compétences professionnelles</a:t>
            </a:r>
            <a:endParaRPr lang="en-US" sz="1200" b="1">
              <a:solidFill>
                <a:schemeClr val="dk1"/>
              </a:solidFill>
            </a:endParaRPr>
          </a:p>
          <a:p>
            <a:pPr>
              <a:spcBef>
                <a:spcPts val="1200"/>
              </a:spcBef>
            </a:pPr>
            <a:r>
              <a:rPr lang="fr" sz="1200">
                <a:solidFill>
                  <a:schemeClr val="dk1"/>
                </a:solidFill>
              </a:rPr>
              <a:t>L’évaluation est directement liée aux compétences attendues dans le référentiel. Selon les blocs, elle peut notamment prendre la forme de :</a:t>
            </a:r>
            <a:endParaRPr sz="1200">
              <a:solidFill>
                <a:schemeClr val="dk1"/>
              </a:solidFill>
            </a:endParaRPr>
          </a:p>
          <a:p>
            <a:pPr marL="171450" indent="-171450">
              <a:spcBef>
                <a:spcPts val="1400"/>
              </a:spcBef>
              <a:buChar char="•"/>
            </a:pPr>
            <a:r>
              <a:rPr lang="fr" sz="1200">
                <a:solidFill>
                  <a:schemeClr val="dk1"/>
                </a:solidFill>
              </a:rPr>
              <a:t> QCM / QROC  : Évaluation des connaissances et de la capacité à mobiliser les notions essentielles.</a:t>
            </a:r>
            <a:endParaRPr sz="1200">
              <a:solidFill>
                <a:schemeClr val="dk1"/>
              </a:solidFill>
            </a:endParaRPr>
          </a:p>
          <a:p>
            <a:pPr marL="171450" indent="-171450">
              <a:spcBef>
                <a:spcPts val="1400"/>
              </a:spcBef>
              <a:buChar char="•"/>
            </a:pPr>
            <a:r>
              <a:rPr lang="fr" sz="1200">
                <a:solidFill>
                  <a:schemeClr val="dk1"/>
                </a:solidFill>
              </a:rPr>
              <a:t> Mises en situation professionnelles : Vous êtes placé(e) dans une situation proche de celles rencontrées en cabinet médical.</a:t>
            </a:r>
            <a:endParaRPr sz="1200">
              <a:solidFill>
                <a:schemeClr val="dk1"/>
              </a:solidFill>
            </a:endParaRPr>
          </a:p>
          <a:p>
            <a:pPr marL="171450" indent="-171450">
              <a:spcBef>
                <a:spcPts val="1400"/>
              </a:spcBef>
              <a:buChar char="•"/>
            </a:pPr>
            <a:r>
              <a:rPr lang="fr" sz="1200">
                <a:solidFill>
                  <a:schemeClr val="dk1"/>
                </a:solidFill>
              </a:rPr>
              <a:t>Études de cas pratique: Vous analysez une situation professionnelle et proposez une réponse adaptée.</a:t>
            </a:r>
            <a:endParaRPr sz="1200">
              <a:solidFill>
                <a:schemeClr val="dk1"/>
              </a:solidFill>
            </a:endParaRPr>
          </a:p>
          <a:p>
            <a:pPr marL="171450" indent="-171450">
              <a:spcBef>
                <a:spcPts val="1400"/>
              </a:spcBef>
              <a:buChar char="•"/>
            </a:pPr>
            <a:r>
              <a:rPr lang="fr" sz="1200">
                <a:solidFill>
                  <a:schemeClr val="dk1"/>
                </a:solidFill>
              </a:rPr>
              <a:t> Dossier d’analyse : Vous construisez une analyse permettant de démontrer votre capacité à mobiliser les compétences attendues.</a:t>
            </a:r>
            <a:endParaRPr sz="1200">
              <a:solidFill>
                <a:schemeClr val="dk1"/>
              </a:solidFill>
            </a:endParaRPr>
          </a:p>
          <a:p>
            <a:pPr marL="171450" indent="-171450">
              <a:spcBef>
                <a:spcPts val="1400"/>
              </a:spcBef>
              <a:buChar char="•"/>
            </a:pPr>
            <a:r>
              <a:rPr lang="fr" sz="1200">
                <a:solidFill>
                  <a:schemeClr val="dk1"/>
                </a:solidFill>
              </a:rPr>
              <a:t> Entretien oral : Vous êtes amené(e) à présenter et argumenter votre analyse.</a:t>
            </a:r>
          </a:p>
          <a:p>
            <a:pPr>
              <a:spcBef>
                <a:spcPts val="1400"/>
              </a:spcBef>
            </a:pPr>
            <a:endParaRPr lang="fr" sz="1200" b="1" u="sng">
              <a:solidFill>
                <a:schemeClr val="dk1"/>
              </a:solidFill>
            </a:endParaRPr>
          </a:p>
          <a:p>
            <a:pPr>
              <a:spcBef>
                <a:spcPts val="1400"/>
              </a:spcBef>
            </a:pPr>
            <a:r>
              <a:rPr lang="fr" sz="1200" b="1" u="sng">
                <a:solidFill>
                  <a:schemeClr val="dk1"/>
                </a:solidFill>
              </a:rPr>
              <a:t>Conseil </a:t>
            </a:r>
            <a:r>
              <a:rPr lang="fr" sz="1200">
                <a:solidFill>
                  <a:schemeClr val="dk1"/>
                </a:solidFill>
              </a:rPr>
              <a:t>: ne préparez pas uniquement les épreuves. Préparez-vous surtout à mobiliser vos compétences dans des situations professionnelles concrètes.</a:t>
            </a:r>
          </a:p>
        </p:txBody>
      </p:sp>
      <p:sp>
        <p:nvSpPr>
          <p:cNvPr id="5" name="Google Shape;55;p13">
            <a:extLst>
              <a:ext uri="{FF2B5EF4-FFF2-40B4-BE49-F238E27FC236}">
                <a16:creationId xmlns:a16="http://schemas.microsoft.com/office/drawing/2014/main" id="{4D73FCC0-60D9-8CDA-C13A-F22229A587F9}"/>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39270955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84200-EF91-B211-BF30-C52703DE8C59}"/>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6122038E-4CCF-AAEE-AE80-338132D50289}"/>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B6CEE53B-8C7A-4F71-FB96-BC05F376A1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59;p30">
            <a:extLst>
              <a:ext uri="{FF2B5EF4-FFF2-40B4-BE49-F238E27FC236}">
                <a16:creationId xmlns:a16="http://schemas.microsoft.com/office/drawing/2014/main" id="{D3FAEDA7-7ED4-3D4E-B7B9-C4EA281F259E}"/>
              </a:ext>
            </a:extLst>
          </p:cNvPr>
          <p:cNvSpPr txBox="1">
            <a:spLocks noGrp="1"/>
          </p:cNvSpPr>
          <p:nvPr/>
        </p:nvSpPr>
        <p:spPr>
          <a:xfrm>
            <a:off x="2142436" y="678069"/>
            <a:ext cx="6447501" cy="559906"/>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14— Comment obtenir votre certification ?</a:t>
            </a:r>
            <a:endParaRPr lang="en-US" sz="2000" b="1" dirty="0">
              <a:ea typeface="Calibri Light"/>
              <a:cs typeface="Calibri Light"/>
            </a:endParaRPr>
          </a:p>
          <a:p>
            <a:pPr marL="0" lvl="0" indent="0" algn="l" rtl="0">
              <a:spcBef>
                <a:spcPts val="0"/>
              </a:spcBef>
              <a:spcAft>
                <a:spcPts val="0"/>
              </a:spcAft>
              <a:buNone/>
            </a:pPr>
            <a:endParaRPr sz="2000"/>
          </a:p>
        </p:txBody>
      </p:sp>
      <p:sp>
        <p:nvSpPr>
          <p:cNvPr id="5" name="Google Shape;160;p30">
            <a:extLst>
              <a:ext uri="{FF2B5EF4-FFF2-40B4-BE49-F238E27FC236}">
                <a16:creationId xmlns:a16="http://schemas.microsoft.com/office/drawing/2014/main" id="{D50A9EA7-1AB4-CA34-657E-9095AF83032D}"/>
              </a:ext>
            </a:extLst>
          </p:cNvPr>
          <p:cNvSpPr txBox="1"/>
          <p:nvPr/>
        </p:nvSpPr>
        <p:spPr>
          <a:xfrm>
            <a:off x="2717551" y="1713030"/>
            <a:ext cx="8050417" cy="4284219"/>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gn="just"/>
            <a:r>
              <a:rPr lang="fr" sz="1200" b="1" dirty="0">
                <a:solidFill>
                  <a:schemeClr val="dk1"/>
                </a:solidFill>
              </a:rPr>
              <a:t>Une certification composée de 4 blocs</a:t>
            </a:r>
            <a:endParaRPr lang="en-US" sz="1200" b="1">
              <a:solidFill>
                <a:schemeClr val="dk1"/>
              </a:solidFill>
            </a:endParaRPr>
          </a:p>
          <a:p>
            <a:pPr algn="just"/>
            <a:endParaRPr lang="fr" sz="1200" b="1" dirty="0">
              <a:solidFill>
                <a:schemeClr val="dk1"/>
              </a:solidFill>
            </a:endParaRPr>
          </a:p>
          <a:p>
            <a:pPr algn="just"/>
            <a:r>
              <a:rPr lang="fr" sz="1200" dirty="0">
                <a:solidFill>
                  <a:schemeClr val="dk1"/>
                </a:solidFill>
              </a:rPr>
              <a:t>Le CQP Assistant Médical, relevant de la Branche du Personnel des Cabinets Médicaux (CCN 3168), est une certification professionnelle de niveau 4, enregistrée au RNCP sous le n°40913 – NSF 331 (Santé) et reconnue par l’État.</a:t>
            </a:r>
            <a:endParaRPr lang="en-US" sz="1200">
              <a:solidFill>
                <a:schemeClr val="dk1"/>
              </a:solidFill>
            </a:endParaRPr>
          </a:p>
          <a:p>
            <a:pPr algn="just"/>
            <a:r>
              <a:rPr lang="fr" sz="1200" dirty="0">
                <a:solidFill>
                  <a:schemeClr val="dk1"/>
                </a:solidFill>
              </a:rPr>
              <a:t>L’ACQPCM, désignée par la CPNEFP de la branche, est le certificateur du CQP Assistant Médical et assure la propriété intellectuelle des certifications de la branche.</a:t>
            </a:r>
          </a:p>
          <a:p>
            <a:pPr algn="just">
              <a:lnSpc>
                <a:spcPct val="114999"/>
              </a:lnSpc>
              <a:spcBef>
                <a:spcPts val="1800"/>
              </a:spcBef>
            </a:pPr>
            <a:r>
              <a:rPr lang="fr" sz="1200" b="1" dirty="0">
                <a:solidFill>
                  <a:schemeClr val="dk1"/>
                </a:solidFill>
              </a:rPr>
              <a:t>Pour obtenir le CQP</a:t>
            </a:r>
          </a:p>
          <a:p>
            <a:pPr algn="just"/>
            <a:r>
              <a:rPr lang="fr" sz="1200" dirty="0">
                <a:solidFill>
                  <a:schemeClr val="dk1"/>
                </a:solidFill>
              </a:rPr>
              <a:t>• Le CQP est obtenu lorsque le stagiaire a validé la </a:t>
            </a:r>
            <a:r>
              <a:rPr lang="fr" sz="1200" b="1" dirty="0">
                <a:solidFill>
                  <a:schemeClr val="dk1"/>
                </a:solidFill>
              </a:rPr>
              <a:t>totalité des 4 blocs de compétences. </a:t>
            </a:r>
            <a:endParaRPr lang="fr" sz="1200" dirty="0">
              <a:solidFill>
                <a:schemeClr val="dk1"/>
              </a:solidFill>
            </a:endParaRPr>
          </a:p>
          <a:p>
            <a:pPr algn="just"/>
            <a:endParaRPr lang="fr" sz="1200" b="1" dirty="0">
              <a:solidFill>
                <a:schemeClr val="dk1"/>
              </a:solidFill>
            </a:endParaRPr>
          </a:p>
          <a:p>
            <a:pPr algn="just"/>
            <a:r>
              <a:rPr lang="fr" sz="1200" dirty="0">
                <a:solidFill>
                  <a:schemeClr val="dk1"/>
                </a:solidFill>
              </a:rPr>
              <a:t>• Le bloc de compétences est considéré acquis ou non par le jury paritaire de certification au regard des résultats aux épreuves d‘évaluation transmises par l’organisme de formation et le cas échéant, de l’appréciation du tuteur. </a:t>
            </a:r>
          </a:p>
          <a:p>
            <a:pPr algn="just"/>
            <a:endParaRPr lang="fr" sz="1200" dirty="0">
              <a:solidFill>
                <a:schemeClr val="dk1"/>
              </a:solidFill>
            </a:endParaRPr>
          </a:p>
          <a:p>
            <a:pPr algn="just"/>
            <a:r>
              <a:rPr lang="fr" sz="1200" dirty="0">
                <a:solidFill>
                  <a:schemeClr val="dk1"/>
                </a:solidFill>
              </a:rPr>
              <a:t>• Une épreuve est acquise si 100% des compétences visées par l’épreuve sont maîtrisées.  </a:t>
            </a:r>
            <a:endParaRPr lang="fr" dirty="0">
              <a:solidFill>
                <a:schemeClr val="dk1"/>
              </a:solidFill>
            </a:endParaRPr>
          </a:p>
          <a:p>
            <a:pPr algn="just"/>
            <a:endParaRPr lang="fr" sz="1200" dirty="0">
              <a:solidFill>
                <a:schemeClr val="dk1"/>
              </a:solidFill>
            </a:endParaRPr>
          </a:p>
          <a:p>
            <a:pPr algn="just"/>
            <a:r>
              <a:rPr lang="fr" sz="1200" dirty="0">
                <a:solidFill>
                  <a:schemeClr val="dk1"/>
                </a:solidFill>
              </a:rPr>
              <a:t>• Les compétences d’une épreuve sont maîtrisées si 100% des critères d’évaluation sont satisfaits. </a:t>
            </a:r>
            <a:endParaRPr lang="fr" dirty="0">
              <a:solidFill>
                <a:schemeClr val="dk1"/>
              </a:solidFill>
            </a:endParaRPr>
          </a:p>
          <a:p>
            <a:pPr marL="0" lvl="0" indent="0" algn="l">
              <a:lnSpc>
                <a:spcPct val="114999"/>
              </a:lnSpc>
              <a:spcBef>
                <a:spcPts val="1800"/>
              </a:spcBef>
              <a:spcAft>
                <a:spcPts val="0"/>
              </a:spcAft>
              <a:buNone/>
            </a:pPr>
            <a:endParaRPr lang="fr" sz="1200" b="1" dirty="0">
              <a:solidFill>
                <a:schemeClr val="dk1"/>
              </a:solidFill>
            </a:endParaRPr>
          </a:p>
          <a:p>
            <a:pPr>
              <a:lnSpc>
                <a:spcPct val="114999"/>
              </a:lnSpc>
              <a:spcBef>
                <a:spcPts val="1800"/>
              </a:spcBef>
            </a:pPr>
            <a:endParaRPr lang="fr" sz="1200">
              <a:solidFill>
                <a:schemeClr val="tx1"/>
              </a:solidFill>
            </a:endParaRPr>
          </a:p>
        </p:txBody>
      </p:sp>
      <p:sp>
        <p:nvSpPr>
          <p:cNvPr id="7" name="Google Shape;55;p13">
            <a:extLst>
              <a:ext uri="{FF2B5EF4-FFF2-40B4-BE49-F238E27FC236}">
                <a16:creationId xmlns:a16="http://schemas.microsoft.com/office/drawing/2014/main" id="{AD7413C4-DC0A-831B-6B55-978FD81B1B8C}"/>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2353136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89410-F2CA-70D3-B121-195D94FF3535}"/>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B3D49AB9-804C-95DA-A375-3AA70926496D}"/>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0EDCA7B9-3532-8099-B949-48508750F2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59;p30">
            <a:extLst>
              <a:ext uri="{FF2B5EF4-FFF2-40B4-BE49-F238E27FC236}">
                <a16:creationId xmlns:a16="http://schemas.microsoft.com/office/drawing/2014/main" id="{6A2BF8B0-1A9C-3E14-804B-CBB7B715A3D2}"/>
              </a:ext>
            </a:extLst>
          </p:cNvPr>
          <p:cNvSpPr txBox="1">
            <a:spLocks noGrp="1"/>
          </p:cNvSpPr>
          <p:nvPr/>
        </p:nvSpPr>
        <p:spPr>
          <a:xfrm>
            <a:off x="2142436" y="678069"/>
            <a:ext cx="6447501" cy="559906"/>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14— Comment obtenir votre certification ?</a:t>
            </a:r>
            <a:endParaRPr lang="en-US" sz="2000" b="1" dirty="0">
              <a:ea typeface="Calibri Light"/>
              <a:cs typeface="Calibri Light"/>
            </a:endParaRPr>
          </a:p>
          <a:p>
            <a:pPr marL="0" lvl="0" indent="0" algn="l" rtl="0">
              <a:spcBef>
                <a:spcPts val="0"/>
              </a:spcBef>
              <a:spcAft>
                <a:spcPts val="0"/>
              </a:spcAft>
              <a:buNone/>
            </a:pPr>
            <a:endParaRPr sz="2000"/>
          </a:p>
        </p:txBody>
      </p:sp>
      <p:sp>
        <p:nvSpPr>
          <p:cNvPr id="5" name="Google Shape;160;p30">
            <a:extLst>
              <a:ext uri="{FF2B5EF4-FFF2-40B4-BE49-F238E27FC236}">
                <a16:creationId xmlns:a16="http://schemas.microsoft.com/office/drawing/2014/main" id="{2F2C9336-F57F-1855-5B63-0D9A4CB8DBBE}"/>
              </a:ext>
            </a:extLst>
          </p:cNvPr>
          <p:cNvSpPr txBox="1"/>
          <p:nvPr/>
        </p:nvSpPr>
        <p:spPr>
          <a:xfrm>
            <a:off x="2146914" y="1488912"/>
            <a:ext cx="8503248" cy="3693288"/>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fr" sz="1200" b="1" dirty="0">
                <a:solidFill>
                  <a:schemeClr val="tx1"/>
                </a:solidFill>
              </a:rPr>
              <a:t>Absences justifiées au certification </a:t>
            </a:r>
            <a:r>
              <a:rPr lang="en-US" sz="1200" b="1" dirty="0">
                <a:solidFill>
                  <a:schemeClr val="tx1"/>
                </a:solidFill>
              </a:rPr>
              <a:t>: </a:t>
            </a:r>
            <a:r>
              <a:rPr lang="fr" sz="1200" b="1" dirty="0">
                <a:solidFill>
                  <a:schemeClr val="tx1"/>
                </a:solidFill>
              </a:rPr>
              <a:t>Épreuves de remplacement </a:t>
            </a:r>
          </a:p>
          <a:p>
            <a:endParaRPr lang="fr" sz="1200" b="1" dirty="0">
              <a:solidFill>
                <a:schemeClr val="tx1"/>
              </a:solidFill>
              <a:latin typeface="Aptos"/>
            </a:endParaRPr>
          </a:p>
          <a:p>
            <a:pPr algn="just"/>
            <a:r>
              <a:rPr lang="fr" sz="1200" dirty="0">
                <a:solidFill>
                  <a:schemeClr val="tx1"/>
                </a:solidFill>
              </a:rPr>
              <a:t>• </a:t>
            </a:r>
            <a:r>
              <a:rPr lang="fr" sz="1200" dirty="0">
                <a:solidFill>
                  <a:schemeClr val="tx1"/>
                </a:solidFill>
                <a:latin typeface="Aptos"/>
              </a:rPr>
              <a:t>Les épreuves de remplacement sont ouvertes et organisées en amont du jury de certification, aux seuls stagiaires qui, en cas d’empêchement pendant la session ordinaire d’examens (absence avec justificatif valable - ex : arrêt maladie, etc.), ne se sont pas présentés à une ou plusieurs des épreuves du CQP. Leur absence justifiée est consignée au procès-verbal de l’examen et le justificatif conservé par l’organisme habilité en cas de contrôle par les certificateurs.</a:t>
            </a:r>
            <a:endParaRPr lang="fr" sz="1200" dirty="0">
              <a:solidFill>
                <a:schemeClr val="tx1"/>
              </a:solidFill>
            </a:endParaRPr>
          </a:p>
          <a:p>
            <a:endParaRPr lang="fr" sz="1200" dirty="0">
              <a:solidFill>
                <a:schemeClr val="tx1"/>
              </a:solidFill>
              <a:latin typeface="Aptos"/>
            </a:endParaRPr>
          </a:p>
          <a:p>
            <a:pPr algn="just"/>
            <a:r>
              <a:rPr lang="fr" sz="1200" dirty="0">
                <a:solidFill>
                  <a:schemeClr val="tx1"/>
                </a:solidFill>
              </a:rPr>
              <a:t>• </a:t>
            </a:r>
            <a:r>
              <a:rPr lang="fr" sz="1200" dirty="0">
                <a:solidFill>
                  <a:schemeClr val="tx1"/>
                </a:solidFill>
                <a:latin typeface="Aptos"/>
              </a:rPr>
              <a:t>Dans ce cadre, le stagiaire concerné doit être convoqué par l’organisme habilité qui organise la session ordinaire d’examens à une épreuve dite « de remplacement » pour chaque épreuve à laquelle le stagiaire n’a pu se présenter. </a:t>
            </a:r>
            <a:endParaRPr lang="fr" sz="1200" dirty="0">
              <a:solidFill>
                <a:schemeClr val="tx1"/>
              </a:solidFill>
            </a:endParaRPr>
          </a:p>
          <a:p>
            <a:endParaRPr lang="fr" sz="1200" dirty="0">
              <a:solidFill>
                <a:schemeClr val="tx1"/>
              </a:solidFill>
              <a:latin typeface="Aptos"/>
            </a:endParaRPr>
          </a:p>
          <a:p>
            <a:pPr algn="just"/>
            <a:r>
              <a:rPr lang="fr" sz="1200" dirty="0">
                <a:solidFill>
                  <a:schemeClr val="tx1"/>
                </a:solidFill>
              </a:rPr>
              <a:t>• </a:t>
            </a:r>
            <a:r>
              <a:rPr lang="fr" sz="1200" dirty="0">
                <a:solidFill>
                  <a:schemeClr val="tx1"/>
                </a:solidFill>
                <a:latin typeface="Aptos"/>
              </a:rPr>
              <a:t>Chaque épreuve de remplacement est organisée dans les mêmes conditions que l’épreuve initiale, par l’organisme habilité d’origine du stagiaire et ce, avant la tenue du jury de certification qui doit prononcer le résultat définitif pour ledit stagiaire. </a:t>
            </a:r>
            <a:endParaRPr lang="fr" sz="1200" dirty="0">
              <a:solidFill>
                <a:schemeClr val="tx1"/>
              </a:solidFill>
            </a:endParaRPr>
          </a:p>
          <a:p>
            <a:endParaRPr lang="fr" sz="1200" dirty="0">
              <a:solidFill>
                <a:schemeClr val="tx1"/>
              </a:solidFill>
              <a:latin typeface="Aptos"/>
            </a:endParaRPr>
          </a:p>
          <a:p>
            <a:pPr algn="just"/>
            <a:r>
              <a:rPr lang="fr" sz="1200" dirty="0">
                <a:solidFill>
                  <a:schemeClr val="tx1"/>
                </a:solidFill>
              </a:rPr>
              <a:t>• </a:t>
            </a:r>
            <a:r>
              <a:rPr lang="fr" sz="1200" dirty="0">
                <a:solidFill>
                  <a:schemeClr val="tx1"/>
                </a:solidFill>
                <a:latin typeface="Aptos"/>
              </a:rPr>
              <a:t>À noter : si l’absence du stagiaire ne permet pas sa présentation à la ou les épreuves de remplacement avant la date du jury de certification prévu (ex : durée trop importante de l’arrêt maladie), le stagiaire ne sera pas présenté au jury de certification initialement prévu. Il sera convoqué à la ou les épreuves concernées dans le cadre d’une session ordinaire d’examens ultérieure organisée par l’organisme habilité d’origine. Le nombre d’heures d’évaluation reste inchangé = 15 heures.</a:t>
            </a:r>
            <a:endParaRPr lang="fr" sz="1200" dirty="0">
              <a:solidFill>
                <a:schemeClr val="tx1"/>
              </a:solidFill>
            </a:endParaRPr>
          </a:p>
          <a:p>
            <a:pPr algn="ctr"/>
            <a:endParaRPr lang="fr" sz="1200" dirty="0">
              <a:solidFill>
                <a:schemeClr val="tx1"/>
              </a:solidFill>
            </a:endParaRPr>
          </a:p>
          <a:p>
            <a:endParaRPr lang="fr" sz="1200" b="1">
              <a:solidFill>
                <a:schemeClr val="dk1"/>
              </a:solidFill>
            </a:endParaRPr>
          </a:p>
        </p:txBody>
      </p:sp>
      <p:sp>
        <p:nvSpPr>
          <p:cNvPr id="7" name="Google Shape;55;p13">
            <a:extLst>
              <a:ext uri="{FF2B5EF4-FFF2-40B4-BE49-F238E27FC236}">
                <a16:creationId xmlns:a16="http://schemas.microsoft.com/office/drawing/2014/main" id="{EB8600A6-753A-54F4-4FC4-042B5756625F}"/>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17260938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EBC5A-0045-E083-3E8A-68AC9F4CE53B}"/>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B807B190-DA98-1325-8FDA-597EF62168DA}"/>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915D15FB-2E31-C361-628F-D8A4ABF473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59;p30">
            <a:extLst>
              <a:ext uri="{FF2B5EF4-FFF2-40B4-BE49-F238E27FC236}">
                <a16:creationId xmlns:a16="http://schemas.microsoft.com/office/drawing/2014/main" id="{C695C644-4A7B-A848-FD2E-001AE7B9EE23}"/>
              </a:ext>
            </a:extLst>
          </p:cNvPr>
          <p:cNvSpPr txBox="1">
            <a:spLocks noGrp="1"/>
          </p:cNvSpPr>
          <p:nvPr/>
        </p:nvSpPr>
        <p:spPr>
          <a:xfrm>
            <a:off x="2142436" y="678069"/>
            <a:ext cx="6447501" cy="559906"/>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14— Comment obtenir votre certification ?</a:t>
            </a:r>
            <a:endParaRPr lang="en-US" sz="2000" b="1" dirty="0">
              <a:ea typeface="Calibri Light"/>
              <a:cs typeface="Calibri Light"/>
            </a:endParaRPr>
          </a:p>
          <a:p>
            <a:pPr marL="0" lvl="0" indent="0" algn="l" rtl="0">
              <a:spcBef>
                <a:spcPts val="0"/>
              </a:spcBef>
              <a:spcAft>
                <a:spcPts val="0"/>
              </a:spcAft>
              <a:buNone/>
            </a:pPr>
            <a:endParaRPr sz="2000"/>
          </a:p>
        </p:txBody>
      </p:sp>
      <p:sp>
        <p:nvSpPr>
          <p:cNvPr id="5" name="TextBox 4">
            <a:extLst>
              <a:ext uri="{FF2B5EF4-FFF2-40B4-BE49-F238E27FC236}">
                <a16:creationId xmlns:a16="http://schemas.microsoft.com/office/drawing/2014/main" id="{053E5EA0-77BE-BE29-3956-F17A79C97BDF}"/>
              </a:ext>
            </a:extLst>
          </p:cNvPr>
          <p:cNvSpPr txBox="1"/>
          <p:nvPr/>
        </p:nvSpPr>
        <p:spPr>
          <a:xfrm>
            <a:off x="1488746" y="1356789"/>
            <a:ext cx="9070931"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ea typeface="+mn-lt"/>
                <a:cs typeface="+mn-lt"/>
              </a:rPr>
              <a:t>RATTRAPAGE</a:t>
            </a:r>
            <a:endParaRPr lang="en-US" sz="1200" b="1" dirty="0">
              <a:ea typeface="Calibri"/>
              <a:cs typeface="Calibri"/>
            </a:endParaRPr>
          </a:p>
          <a:p>
            <a:endParaRPr lang="en-US" sz="1200" b="1" dirty="0">
              <a:ea typeface="+mn-lt"/>
              <a:cs typeface="+mn-lt"/>
            </a:endParaRPr>
          </a:p>
          <a:p>
            <a:r>
              <a:rPr lang="en-US" sz="1200" b="1" dirty="0">
                <a:ea typeface="+mn-lt"/>
                <a:cs typeface="+mn-lt"/>
              </a:rPr>
              <a:t>Qui </a:t>
            </a:r>
            <a:r>
              <a:rPr lang="en-US" sz="1200" b="1" dirty="0" err="1">
                <a:ea typeface="+mn-lt"/>
                <a:cs typeface="+mn-lt"/>
              </a:rPr>
              <a:t>peut</a:t>
            </a:r>
            <a:r>
              <a:rPr lang="en-US" sz="1200" b="1" dirty="0">
                <a:ea typeface="+mn-lt"/>
                <a:cs typeface="+mn-lt"/>
              </a:rPr>
              <a:t> </a:t>
            </a:r>
            <a:r>
              <a:rPr lang="en-US" sz="1200" b="1" dirty="0" err="1">
                <a:ea typeface="+mn-lt"/>
                <a:cs typeface="+mn-lt"/>
              </a:rPr>
              <a:t>accéder</a:t>
            </a:r>
            <a:r>
              <a:rPr lang="en-US" sz="1200" b="1" dirty="0">
                <a:ea typeface="+mn-lt"/>
                <a:cs typeface="+mn-lt"/>
              </a:rPr>
              <a:t> au </a:t>
            </a:r>
            <a:r>
              <a:rPr lang="en-US" sz="1200" b="1" dirty="0" err="1">
                <a:ea typeface="+mn-lt"/>
                <a:cs typeface="+mn-lt"/>
              </a:rPr>
              <a:t>rattrapage</a:t>
            </a:r>
            <a:r>
              <a:rPr lang="en-US" sz="1200" b="1" dirty="0">
                <a:ea typeface="+mn-lt"/>
                <a:cs typeface="+mn-lt"/>
              </a:rPr>
              <a:t> ?</a:t>
            </a:r>
            <a:endParaRPr lang="en-US" sz="1200" b="1">
              <a:ea typeface="Calibri"/>
              <a:cs typeface="Calibri"/>
            </a:endParaRPr>
          </a:p>
          <a:p>
            <a:endParaRPr lang="en-US" sz="1200"/>
          </a:p>
          <a:p>
            <a:r>
              <a:rPr lang="en-US" sz="1200" dirty="0">
                <a:ea typeface="+mn-lt"/>
                <a:cs typeface="+mn-lt"/>
              </a:rPr>
              <a:t>Le </a:t>
            </a:r>
            <a:r>
              <a:rPr lang="en-US" sz="1200" dirty="0" err="1">
                <a:ea typeface="+mn-lt"/>
                <a:cs typeface="+mn-lt"/>
              </a:rPr>
              <a:t>rattrapage</a:t>
            </a:r>
            <a:r>
              <a:rPr lang="en-US" sz="1200" dirty="0">
                <a:ea typeface="+mn-lt"/>
                <a:cs typeface="+mn-lt"/>
              </a:rPr>
              <a:t> est possible sur </a:t>
            </a:r>
            <a:r>
              <a:rPr lang="en-US" sz="1200" dirty="0" err="1">
                <a:ea typeface="+mn-lt"/>
                <a:cs typeface="+mn-lt"/>
              </a:rPr>
              <a:t>décision</a:t>
            </a:r>
            <a:r>
              <a:rPr lang="en-US" sz="1200" dirty="0">
                <a:ea typeface="+mn-lt"/>
                <a:cs typeface="+mn-lt"/>
              </a:rPr>
              <a:t> du jury de certification, pour les stagiaires </a:t>
            </a:r>
            <a:r>
              <a:rPr lang="en-US" sz="1200" dirty="0" err="1">
                <a:ea typeface="+mn-lt"/>
                <a:cs typeface="+mn-lt"/>
              </a:rPr>
              <a:t>ayant</a:t>
            </a:r>
            <a:r>
              <a:rPr lang="en-US" sz="1200" dirty="0">
                <a:ea typeface="+mn-lt"/>
                <a:cs typeface="+mn-lt"/>
              </a:rPr>
              <a:t> </a:t>
            </a:r>
            <a:r>
              <a:rPr lang="en-US" sz="1200" dirty="0" err="1">
                <a:ea typeface="+mn-lt"/>
                <a:cs typeface="+mn-lt"/>
              </a:rPr>
              <a:t>validé</a:t>
            </a:r>
            <a:r>
              <a:rPr lang="en-US" sz="1200" dirty="0">
                <a:ea typeface="+mn-lt"/>
                <a:cs typeface="+mn-lt"/>
              </a:rPr>
              <a:t> 3 des 4 blocs de </a:t>
            </a:r>
            <a:r>
              <a:rPr lang="en-US" sz="1200" dirty="0" err="1">
                <a:ea typeface="+mn-lt"/>
                <a:cs typeface="+mn-lt"/>
              </a:rPr>
              <a:t>compétences</a:t>
            </a:r>
            <a:r>
              <a:rPr lang="en-US" sz="1200" dirty="0">
                <a:ea typeface="+mn-lt"/>
                <a:cs typeface="+mn-lt"/>
              </a:rPr>
              <a:t> du CQP Assistant </a:t>
            </a:r>
            <a:r>
              <a:rPr lang="en-US" sz="1200" dirty="0" err="1">
                <a:ea typeface="+mn-lt"/>
                <a:cs typeface="+mn-lt"/>
              </a:rPr>
              <a:t>médical</a:t>
            </a:r>
            <a:r>
              <a:rPr lang="en-US" sz="1200" dirty="0">
                <a:ea typeface="+mn-lt"/>
                <a:cs typeface="+mn-lt"/>
              </a:rPr>
              <a:t> et </a:t>
            </a:r>
            <a:r>
              <a:rPr lang="en-US" sz="1200" dirty="0" err="1">
                <a:ea typeface="+mn-lt"/>
                <a:cs typeface="+mn-lt"/>
              </a:rPr>
              <a:t>remplissant</a:t>
            </a:r>
            <a:r>
              <a:rPr lang="en-US" sz="1200" dirty="0">
                <a:ea typeface="+mn-lt"/>
                <a:cs typeface="+mn-lt"/>
              </a:rPr>
              <a:t> les conditions </a:t>
            </a:r>
            <a:r>
              <a:rPr lang="en-US" sz="1200" dirty="0" err="1">
                <a:ea typeface="+mn-lt"/>
                <a:cs typeface="+mn-lt"/>
              </a:rPr>
              <a:t>spécifiques</a:t>
            </a:r>
            <a:r>
              <a:rPr lang="en-US" sz="1200" dirty="0">
                <a:ea typeface="+mn-lt"/>
                <a:cs typeface="+mn-lt"/>
              </a:rPr>
              <a:t> du bloc non </a:t>
            </a:r>
            <a:r>
              <a:rPr lang="en-US" sz="1200" dirty="0" err="1">
                <a:ea typeface="+mn-lt"/>
                <a:cs typeface="+mn-lt"/>
              </a:rPr>
              <a:t>validé</a:t>
            </a:r>
            <a:r>
              <a:rPr lang="en-US" sz="1200" dirty="0">
                <a:ea typeface="+mn-lt"/>
                <a:cs typeface="+mn-lt"/>
              </a:rPr>
              <a:t>.</a:t>
            </a:r>
            <a:endParaRPr lang="en-US" sz="1200" dirty="0"/>
          </a:p>
          <a:p>
            <a:endParaRPr lang="en-US" sz="1200"/>
          </a:p>
          <a:p>
            <a:r>
              <a:rPr lang="en-US" sz="1200" b="1" dirty="0">
                <a:ea typeface="+mn-lt"/>
                <a:cs typeface="+mn-lt"/>
              </a:rPr>
              <a:t>Conditions </a:t>
            </a:r>
            <a:r>
              <a:rPr lang="en-US" sz="1200" b="1" dirty="0" err="1">
                <a:ea typeface="+mn-lt"/>
                <a:cs typeface="+mn-lt"/>
              </a:rPr>
              <a:t>d’accès</a:t>
            </a:r>
            <a:endParaRPr lang="en-US" sz="1200" b="1" dirty="0" err="1"/>
          </a:p>
          <a:p>
            <a:endParaRPr lang="en-US" sz="1200" dirty="0">
              <a:ea typeface="+mn-lt"/>
              <a:cs typeface="+mn-lt"/>
            </a:endParaRPr>
          </a:p>
          <a:p>
            <a:pPr marL="171450" indent="-171450">
              <a:buFont typeface="Arial"/>
              <a:buChar char="•"/>
            </a:pPr>
            <a:r>
              <a:rPr lang="en-US" sz="1200" dirty="0">
                <a:ea typeface="+mn-lt"/>
                <a:cs typeface="+mn-lt"/>
              </a:rPr>
              <a:t>BC01 --&gt;    BC02, BC03 et BC04 </a:t>
            </a:r>
            <a:r>
              <a:rPr lang="en-US" sz="1200" dirty="0" err="1">
                <a:ea typeface="+mn-lt"/>
                <a:cs typeface="+mn-lt"/>
              </a:rPr>
              <a:t>validés</a:t>
            </a:r>
            <a:r>
              <a:rPr lang="en-US" sz="1200" dirty="0">
                <a:ea typeface="+mn-lt"/>
                <a:cs typeface="+mn-lt"/>
              </a:rPr>
              <a:t> + 2 </a:t>
            </a:r>
            <a:r>
              <a:rPr lang="en-US" sz="1200" dirty="0" err="1">
                <a:ea typeface="+mn-lt"/>
                <a:cs typeface="+mn-lt"/>
              </a:rPr>
              <a:t>épreuves</a:t>
            </a:r>
            <a:r>
              <a:rPr lang="en-US" sz="1200" dirty="0">
                <a:ea typeface="+mn-lt"/>
                <a:cs typeface="+mn-lt"/>
              </a:rPr>
              <a:t> sur 4 </a:t>
            </a:r>
            <a:r>
              <a:rPr lang="en-US" sz="1200" dirty="0" err="1">
                <a:ea typeface="+mn-lt"/>
                <a:cs typeface="+mn-lt"/>
              </a:rPr>
              <a:t>validées</a:t>
            </a:r>
            <a:r>
              <a:rPr lang="en-US" sz="1200" dirty="0">
                <a:ea typeface="+mn-lt"/>
                <a:cs typeface="+mn-lt"/>
              </a:rPr>
              <a:t> du BC1+  satisfaction ≥ 80 % des </a:t>
            </a:r>
            <a:r>
              <a:rPr lang="en-US" sz="1200" dirty="0" err="1">
                <a:ea typeface="+mn-lt"/>
                <a:cs typeface="+mn-lt"/>
              </a:rPr>
              <a:t>critères</a:t>
            </a:r>
            <a:r>
              <a:rPr lang="en-US" sz="1200" dirty="0">
                <a:ea typeface="+mn-lt"/>
                <a:cs typeface="+mn-lt"/>
              </a:rPr>
              <a:t> sur </a:t>
            </a:r>
            <a:r>
              <a:rPr lang="en-US" sz="1200" dirty="0" err="1">
                <a:ea typeface="+mn-lt"/>
                <a:cs typeface="+mn-lt"/>
              </a:rPr>
              <a:t>chacune</a:t>
            </a:r>
            <a:r>
              <a:rPr lang="en-US" sz="1200" dirty="0">
                <a:ea typeface="+mn-lt"/>
                <a:cs typeface="+mn-lt"/>
              </a:rPr>
              <a:t> des 2 </a:t>
            </a:r>
            <a:r>
              <a:rPr lang="en-US" sz="1200" dirty="0" err="1">
                <a:ea typeface="+mn-lt"/>
                <a:cs typeface="+mn-lt"/>
              </a:rPr>
              <a:t>épreuves</a:t>
            </a:r>
            <a:r>
              <a:rPr lang="en-US" sz="1200" dirty="0">
                <a:ea typeface="+mn-lt"/>
                <a:cs typeface="+mn-lt"/>
              </a:rPr>
              <a:t> non </a:t>
            </a:r>
            <a:r>
              <a:rPr lang="en-US" sz="1200" dirty="0" err="1">
                <a:ea typeface="+mn-lt"/>
                <a:cs typeface="+mn-lt"/>
              </a:rPr>
              <a:t>validées</a:t>
            </a:r>
            <a:endParaRPr lang="en-US" sz="1200" dirty="0" err="1">
              <a:ea typeface="Calibri" panose="020F0502020204030204"/>
              <a:cs typeface="Calibri" panose="020F0502020204030204"/>
            </a:endParaRPr>
          </a:p>
          <a:p>
            <a:pPr marL="171450" indent="-171450">
              <a:buFont typeface="Arial"/>
              <a:buChar char="•"/>
            </a:pPr>
            <a:r>
              <a:rPr lang="en-US" sz="1200" dirty="0">
                <a:ea typeface="+mn-lt"/>
                <a:cs typeface="+mn-lt"/>
              </a:rPr>
              <a:t>BC02 --&gt;   BC01, BC03 et BC04 </a:t>
            </a:r>
            <a:r>
              <a:rPr lang="en-US" sz="1200" dirty="0" err="1">
                <a:ea typeface="+mn-lt"/>
                <a:cs typeface="+mn-lt"/>
              </a:rPr>
              <a:t>validés</a:t>
            </a:r>
            <a:r>
              <a:rPr lang="en-US" sz="1200" dirty="0">
                <a:ea typeface="+mn-lt"/>
                <a:cs typeface="+mn-lt"/>
              </a:rPr>
              <a:t> + 1 </a:t>
            </a:r>
            <a:r>
              <a:rPr lang="en-US" sz="1200" dirty="0" err="1">
                <a:ea typeface="+mn-lt"/>
                <a:cs typeface="+mn-lt"/>
              </a:rPr>
              <a:t>épreuve</a:t>
            </a:r>
            <a:r>
              <a:rPr lang="en-US" sz="1200" dirty="0">
                <a:ea typeface="+mn-lt"/>
                <a:cs typeface="+mn-lt"/>
              </a:rPr>
              <a:t> sur 3 </a:t>
            </a:r>
            <a:r>
              <a:rPr lang="en-US" sz="1200" dirty="0" err="1">
                <a:ea typeface="+mn-lt"/>
                <a:cs typeface="+mn-lt"/>
              </a:rPr>
              <a:t>validée</a:t>
            </a:r>
            <a:r>
              <a:rPr lang="en-US" sz="1200" dirty="0">
                <a:ea typeface="+mn-lt"/>
                <a:cs typeface="+mn-lt"/>
              </a:rPr>
              <a:t> du BC2+ satisfaction ≥ 80 % des </a:t>
            </a:r>
            <a:r>
              <a:rPr lang="en-US" sz="1200" dirty="0" err="1">
                <a:ea typeface="+mn-lt"/>
                <a:cs typeface="+mn-lt"/>
              </a:rPr>
              <a:t>critères</a:t>
            </a:r>
            <a:r>
              <a:rPr lang="en-US" sz="1200" dirty="0">
                <a:ea typeface="+mn-lt"/>
                <a:cs typeface="+mn-lt"/>
              </a:rPr>
              <a:t> sur </a:t>
            </a:r>
            <a:r>
              <a:rPr lang="en-US" sz="1200" dirty="0" err="1">
                <a:ea typeface="+mn-lt"/>
                <a:cs typeface="+mn-lt"/>
              </a:rPr>
              <a:t>chacune</a:t>
            </a:r>
            <a:r>
              <a:rPr lang="en-US" sz="1200" dirty="0">
                <a:ea typeface="+mn-lt"/>
                <a:cs typeface="+mn-lt"/>
              </a:rPr>
              <a:t> des 2 </a:t>
            </a:r>
            <a:r>
              <a:rPr lang="en-US" sz="1200" dirty="0" err="1">
                <a:ea typeface="+mn-lt"/>
                <a:cs typeface="+mn-lt"/>
              </a:rPr>
              <a:t>épreuves</a:t>
            </a:r>
            <a:r>
              <a:rPr lang="en-US" sz="1200" dirty="0">
                <a:ea typeface="+mn-lt"/>
                <a:cs typeface="+mn-lt"/>
              </a:rPr>
              <a:t> non </a:t>
            </a:r>
            <a:r>
              <a:rPr lang="en-US" sz="1200" dirty="0" err="1">
                <a:ea typeface="+mn-lt"/>
                <a:cs typeface="+mn-lt"/>
              </a:rPr>
              <a:t>validées</a:t>
            </a:r>
            <a:endParaRPr lang="en-US" sz="1200" dirty="0" err="1">
              <a:ea typeface="Calibri" panose="020F0502020204030204"/>
              <a:cs typeface="Calibri" panose="020F0502020204030204"/>
            </a:endParaRPr>
          </a:p>
          <a:p>
            <a:pPr marL="171450" indent="-171450">
              <a:buFont typeface="Arial"/>
              <a:buChar char="•"/>
            </a:pPr>
            <a:r>
              <a:rPr lang="en-US" sz="1200" dirty="0">
                <a:ea typeface="+mn-lt"/>
                <a:cs typeface="+mn-lt"/>
              </a:rPr>
              <a:t>BC03 --&gt;   BC01, BC02 et BC04 </a:t>
            </a:r>
            <a:r>
              <a:rPr lang="en-US" sz="1200" dirty="0" err="1">
                <a:ea typeface="+mn-lt"/>
                <a:cs typeface="+mn-lt"/>
              </a:rPr>
              <a:t>validés</a:t>
            </a:r>
            <a:r>
              <a:rPr lang="en-US" sz="1200" dirty="0">
                <a:ea typeface="+mn-lt"/>
                <a:cs typeface="+mn-lt"/>
              </a:rPr>
              <a:t> + 1 </a:t>
            </a:r>
            <a:r>
              <a:rPr lang="en-US" sz="1200" dirty="0" err="1">
                <a:ea typeface="+mn-lt"/>
                <a:cs typeface="+mn-lt"/>
              </a:rPr>
              <a:t>épreuve</a:t>
            </a:r>
            <a:r>
              <a:rPr lang="en-US" sz="1200" dirty="0">
                <a:ea typeface="+mn-lt"/>
                <a:cs typeface="+mn-lt"/>
              </a:rPr>
              <a:t> sur 2 </a:t>
            </a:r>
            <a:r>
              <a:rPr lang="en-US" sz="1200" dirty="0" err="1">
                <a:ea typeface="+mn-lt"/>
                <a:cs typeface="+mn-lt"/>
              </a:rPr>
              <a:t>validée</a:t>
            </a:r>
            <a:r>
              <a:rPr lang="en-US" sz="1200" dirty="0">
                <a:ea typeface="+mn-lt"/>
                <a:cs typeface="+mn-lt"/>
              </a:rPr>
              <a:t> du bloc3+ satisfaction ≥ 80 % des </a:t>
            </a:r>
            <a:r>
              <a:rPr lang="en-US" sz="1200" dirty="0" err="1">
                <a:ea typeface="+mn-lt"/>
                <a:cs typeface="+mn-lt"/>
              </a:rPr>
              <a:t>critères</a:t>
            </a:r>
            <a:r>
              <a:rPr lang="en-US" sz="1200" dirty="0">
                <a:ea typeface="+mn-lt"/>
                <a:cs typeface="+mn-lt"/>
              </a:rPr>
              <a:t> sur </a:t>
            </a:r>
            <a:r>
              <a:rPr lang="en-US" sz="1200" dirty="0" err="1">
                <a:ea typeface="+mn-lt"/>
                <a:cs typeface="+mn-lt"/>
              </a:rPr>
              <a:t>l’épreuve</a:t>
            </a:r>
            <a:r>
              <a:rPr lang="en-US" sz="1200" dirty="0">
                <a:ea typeface="+mn-lt"/>
                <a:cs typeface="+mn-lt"/>
              </a:rPr>
              <a:t> non </a:t>
            </a:r>
            <a:r>
              <a:rPr lang="en-US" sz="1200" dirty="0" err="1">
                <a:ea typeface="+mn-lt"/>
                <a:cs typeface="+mn-lt"/>
              </a:rPr>
              <a:t>validée</a:t>
            </a:r>
            <a:endParaRPr lang="en-US" sz="1200" dirty="0" err="1">
              <a:ea typeface="Calibri" panose="020F0502020204030204"/>
              <a:cs typeface="Calibri" panose="020F0502020204030204"/>
            </a:endParaRPr>
          </a:p>
          <a:p>
            <a:pPr marL="171450" indent="-171450">
              <a:buFont typeface="Arial"/>
              <a:buChar char="•"/>
            </a:pPr>
            <a:r>
              <a:rPr lang="en-US" sz="1200" dirty="0">
                <a:ea typeface="+mn-lt"/>
                <a:cs typeface="+mn-lt"/>
              </a:rPr>
              <a:t>BC04 --&gt;   BC01, BC02 et BC03 </a:t>
            </a:r>
            <a:r>
              <a:rPr lang="en-US" sz="1200" dirty="0" err="1">
                <a:ea typeface="+mn-lt"/>
                <a:cs typeface="+mn-lt"/>
              </a:rPr>
              <a:t>validés</a:t>
            </a:r>
            <a:r>
              <a:rPr lang="en-US" sz="1200" dirty="0">
                <a:ea typeface="+mn-lt"/>
                <a:cs typeface="+mn-lt"/>
              </a:rPr>
              <a:t> + 2 </a:t>
            </a:r>
            <a:r>
              <a:rPr lang="en-US" sz="1200" dirty="0" err="1">
                <a:ea typeface="+mn-lt"/>
                <a:cs typeface="+mn-lt"/>
              </a:rPr>
              <a:t>épreuves</a:t>
            </a:r>
            <a:r>
              <a:rPr lang="en-US" sz="1200" dirty="0">
                <a:ea typeface="+mn-lt"/>
                <a:cs typeface="+mn-lt"/>
              </a:rPr>
              <a:t> sur 4 </a:t>
            </a:r>
            <a:r>
              <a:rPr lang="en-US" sz="1200" dirty="0" err="1">
                <a:ea typeface="+mn-lt"/>
                <a:cs typeface="+mn-lt"/>
              </a:rPr>
              <a:t>validées</a:t>
            </a:r>
            <a:r>
              <a:rPr lang="en-US" sz="1200" dirty="0">
                <a:ea typeface="+mn-lt"/>
                <a:cs typeface="+mn-lt"/>
              </a:rPr>
              <a:t> du BC4+ satisfaction ≥ 80 % des </a:t>
            </a:r>
            <a:r>
              <a:rPr lang="en-US" sz="1200" dirty="0" err="1">
                <a:ea typeface="+mn-lt"/>
                <a:cs typeface="+mn-lt"/>
              </a:rPr>
              <a:t>critères</a:t>
            </a:r>
            <a:r>
              <a:rPr lang="en-US" sz="1200" dirty="0">
                <a:ea typeface="+mn-lt"/>
                <a:cs typeface="+mn-lt"/>
              </a:rPr>
              <a:t> sur </a:t>
            </a:r>
            <a:r>
              <a:rPr lang="en-US" sz="1200" dirty="0" err="1">
                <a:ea typeface="+mn-lt"/>
                <a:cs typeface="+mn-lt"/>
              </a:rPr>
              <a:t>chacune</a:t>
            </a:r>
            <a:r>
              <a:rPr lang="en-US" sz="1200" dirty="0">
                <a:ea typeface="+mn-lt"/>
                <a:cs typeface="+mn-lt"/>
              </a:rPr>
              <a:t> des 2 </a:t>
            </a:r>
            <a:r>
              <a:rPr lang="en-US" sz="1200" dirty="0" err="1">
                <a:ea typeface="+mn-lt"/>
                <a:cs typeface="+mn-lt"/>
              </a:rPr>
              <a:t>épreuves</a:t>
            </a:r>
            <a:r>
              <a:rPr lang="en-US" sz="1200" dirty="0">
                <a:ea typeface="+mn-lt"/>
                <a:cs typeface="+mn-lt"/>
              </a:rPr>
              <a:t> non </a:t>
            </a:r>
            <a:r>
              <a:rPr lang="en-US" sz="1200" dirty="0" err="1">
                <a:ea typeface="+mn-lt"/>
                <a:cs typeface="+mn-lt"/>
              </a:rPr>
              <a:t>validées</a:t>
            </a:r>
            <a:endParaRPr lang="en-US" sz="1200" dirty="0" err="1">
              <a:ea typeface="Calibri" panose="020F0502020204030204"/>
              <a:cs typeface="Calibri" panose="020F0502020204030204"/>
            </a:endParaRPr>
          </a:p>
          <a:p>
            <a:endParaRPr lang="en-US" sz="1200"/>
          </a:p>
          <a:p>
            <a:r>
              <a:rPr lang="en-US" sz="1200" b="1" dirty="0">
                <a:ea typeface="+mn-lt"/>
                <a:cs typeface="+mn-lt"/>
              </a:rPr>
              <a:t>À </a:t>
            </a:r>
            <a:r>
              <a:rPr lang="en-US" sz="1200" b="1" dirty="0" err="1">
                <a:ea typeface="+mn-lt"/>
                <a:cs typeface="+mn-lt"/>
              </a:rPr>
              <a:t>retenir</a:t>
            </a:r>
            <a:endParaRPr lang="en-US" sz="1200" b="1" dirty="0">
              <a:ea typeface="Calibri"/>
              <a:cs typeface="Calibri"/>
            </a:endParaRPr>
          </a:p>
          <a:p>
            <a:endParaRPr lang="en-US" sz="1200" dirty="0">
              <a:ea typeface="+mn-lt"/>
              <a:cs typeface="+mn-lt"/>
            </a:endParaRPr>
          </a:p>
          <a:p>
            <a:pPr marL="171450" indent="-171450">
              <a:buFont typeface="Arial"/>
              <a:buChar char="•"/>
            </a:pPr>
            <a:r>
              <a:rPr lang="en-US" sz="1200" dirty="0">
                <a:ea typeface="+mn-lt"/>
                <a:cs typeface="+mn-lt"/>
              </a:rPr>
              <a:t>Le stagiaire </a:t>
            </a:r>
            <a:r>
              <a:rPr lang="en-US" sz="1200" dirty="0" err="1">
                <a:ea typeface="+mn-lt"/>
                <a:cs typeface="+mn-lt"/>
              </a:rPr>
              <a:t>choisit</a:t>
            </a:r>
            <a:r>
              <a:rPr lang="en-US" sz="1200" dirty="0">
                <a:ea typeface="+mn-lt"/>
                <a:cs typeface="+mn-lt"/>
              </a:rPr>
              <a:t> </a:t>
            </a:r>
            <a:r>
              <a:rPr lang="en-US" sz="1200" dirty="0" err="1">
                <a:ea typeface="+mn-lt"/>
                <a:cs typeface="+mn-lt"/>
              </a:rPr>
              <a:t>l’épreuve</a:t>
            </a:r>
            <a:r>
              <a:rPr lang="en-US" sz="1200" dirty="0">
                <a:ea typeface="+mn-lt"/>
                <a:cs typeface="+mn-lt"/>
              </a:rPr>
              <a:t> à </a:t>
            </a:r>
            <a:r>
              <a:rPr lang="en-US" sz="1200" dirty="0" err="1">
                <a:ea typeface="+mn-lt"/>
                <a:cs typeface="+mn-lt"/>
              </a:rPr>
              <a:t>repasser</a:t>
            </a:r>
            <a:r>
              <a:rPr lang="en-US" sz="1200" dirty="0">
                <a:ea typeface="+mn-lt"/>
                <a:cs typeface="+mn-lt"/>
              </a:rPr>
              <a:t> pour les BC01, BC02 et BC04. Pour le BC03, il </a:t>
            </a:r>
            <a:r>
              <a:rPr lang="en-US" sz="1200" dirty="0" err="1">
                <a:ea typeface="+mn-lt"/>
                <a:cs typeface="+mn-lt"/>
              </a:rPr>
              <a:t>repasse</a:t>
            </a:r>
            <a:r>
              <a:rPr lang="en-US" sz="1200" dirty="0">
                <a:ea typeface="+mn-lt"/>
                <a:cs typeface="+mn-lt"/>
              </a:rPr>
              <a:t> </a:t>
            </a:r>
            <a:r>
              <a:rPr lang="en-US" sz="1200" dirty="0" err="1">
                <a:ea typeface="+mn-lt"/>
                <a:cs typeface="+mn-lt"/>
              </a:rPr>
              <a:t>l’unique</a:t>
            </a:r>
            <a:r>
              <a:rPr lang="en-US" sz="1200" dirty="0">
                <a:ea typeface="+mn-lt"/>
                <a:cs typeface="+mn-lt"/>
              </a:rPr>
              <a:t> </a:t>
            </a:r>
            <a:r>
              <a:rPr lang="en-US" sz="1200" dirty="0" err="1">
                <a:ea typeface="+mn-lt"/>
                <a:cs typeface="+mn-lt"/>
              </a:rPr>
              <a:t>épreuve</a:t>
            </a:r>
            <a:r>
              <a:rPr lang="en-US" sz="1200" dirty="0">
                <a:ea typeface="+mn-lt"/>
                <a:cs typeface="+mn-lt"/>
              </a:rPr>
              <a:t> non </a:t>
            </a:r>
            <a:r>
              <a:rPr lang="en-US" sz="1200" dirty="0" err="1">
                <a:ea typeface="+mn-lt"/>
                <a:cs typeface="+mn-lt"/>
              </a:rPr>
              <a:t>validée</a:t>
            </a:r>
            <a:r>
              <a:rPr lang="en-US" sz="1200" dirty="0">
                <a:ea typeface="+mn-lt"/>
                <a:cs typeface="+mn-lt"/>
              </a:rPr>
              <a:t>.</a:t>
            </a:r>
            <a:endParaRPr lang="en-US" sz="1200" dirty="0">
              <a:ea typeface="Calibri" panose="020F0502020204030204"/>
              <a:cs typeface="Calibri" panose="020F0502020204030204"/>
            </a:endParaRPr>
          </a:p>
          <a:p>
            <a:pPr marL="171450" indent="-171450">
              <a:buFont typeface="Arial"/>
              <a:buChar char="•"/>
            </a:pPr>
            <a:r>
              <a:rPr lang="en-US" sz="1200" dirty="0" err="1">
                <a:ea typeface="+mn-lt"/>
                <a:cs typeface="+mn-lt"/>
              </a:rPr>
              <a:t>Aucune</a:t>
            </a:r>
            <a:r>
              <a:rPr lang="en-US" sz="1200" dirty="0">
                <a:ea typeface="+mn-lt"/>
                <a:cs typeface="+mn-lt"/>
              </a:rPr>
              <a:t> formation </a:t>
            </a:r>
            <a:r>
              <a:rPr lang="en-US" sz="1200" dirty="0" err="1">
                <a:ea typeface="+mn-lt"/>
                <a:cs typeface="+mn-lt"/>
              </a:rPr>
              <a:t>complémentaire</a:t>
            </a:r>
            <a:r>
              <a:rPr lang="en-US" sz="1200" dirty="0">
                <a:ea typeface="+mn-lt"/>
                <a:cs typeface="+mn-lt"/>
              </a:rPr>
              <a:t> </a:t>
            </a:r>
            <a:r>
              <a:rPr lang="en-US" sz="1200" dirty="0" err="1">
                <a:ea typeface="+mn-lt"/>
                <a:cs typeface="+mn-lt"/>
              </a:rPr>
              <a:t>n’est</a:t>
            </a:r>
            <a:r>
              <a:rPr lang="en-US" sz="1200" dirty="0">
                <a:ea typeface="+mn-lt"/>
                <a:cs typeface="+mn-lt"/>
              </a:rPr>
              <a:t> </a:t>
            </a:r>
            <a:r>
              <a:rPr lang="en-US" sz="1200" dirty="0" err="1">
                <a:ea typeface="+mn-lt"/>
                <a:cs typeface="+mn-lt"/>
              </a:rPr>
              <a:t>prévue</a:t>
            </a:r>
            <a:r>
              <a:rPr lang="en-US" sz="1200" dirty="0">
                <a:ea typeface="+mn-lt"/>
                <a:cs typeface="+mn-lt"/>
              </a:rPr>
              <a:t> avant le </a:t>
            </a:r>
            <a:r>
              <a:rPr lang="en-US" sz="1200" dirty="0" err="1">
                <a:ea typeface="+mn-lt"/>
                <a:cs typeface="+mn-lt"/>
              </a:rPr>
              <a:t>rattrapage</a:t>
            </a:r>
            <a:r>
              <a:rPr lang="en-US" sz="1200" dirty="0">
                <a:ea typeface="+mn-lt"/>
                <a:cs typeface="+mn-lt"/>
              </a:rPr>
              <a:t>.</a:t>
            </a:r>
            <a:endParaRPr lang="en-US" sz="1200" dirty="0">
              <a:ea typeface="Calibri" panose="020F0502020204030204"/>
              <a:cs typeface="Calibri" panose="020F0502020204030204"/>
            </a:endParaRPr>
          </a:p>
          <a:p>
            <a:pPr marL="171450" indent="-171450">
              <a:buFont typeface="Arial"/>
              <a:buChar char="•"/>
            </a:pPr>
            <a:r>
              <a:rPr lang="en-US" sz="1200" dirty="0">
                <a:ea typeface="+mn-lt"/>
                <a:cs typeface="+mn-lt"/>
              </a:rPr>
              <a:t>Le stagiaire est </a:t>
            </a:r>
            <a:r>
              <a:rPr lang="en-US" sz="1200" err="1">
                <a:ea typeface="+mn-lt"/>
                <a:cs typeface="+mn-lt"/>
              </a:rPr>
              <a:t>réinscrit</a:t>
            </a:r>
            <a:r>
              <a:rPr lang="en-US" sz="1200" dirty="0">
                <a:ea typeface="+mn-lt"/>
                <a:cs typeface="+mn-lt"/>
              </a:rPr>
              <a:t> sans </a:t>
            </a:r>
            <a:r>
              <a:rPr lang="en-US" sz="1200" err="1">
                <a:ea typeface="+mn-lt"/>
                <a:cs typeface="+mn-lt"/>
              </a:rPr>
              <a:t>délai</a:t>
            </a:r>
            <a:r>
              <a:rPr lang="en-US" sz="1200" dirty="0">
                <a:ea typeface="+mn-lt"/>
                <a:cs typeface="+mn-lt"/>
              </a:rPr>
              <a:t> à </a:t>
            </a:r>
            <a:r>
              <a:rPr lang="en-US" sz="1200" err="1">
                <a:ea typeface="+mn-lt"/>
                <a:cs typeface="+mn-lt"/>
              </a:rPr>
              <a:t>l’examen</a:t>
            </a:r>
            <a:r>
              <a:rPr lang="en-US" sz="1200" dirty="0">
                <a:ea typeface="+mn-lt"/>
                <a:cs typeface="+mn-lt"/>
              </a:rPr>
              <a:t> par </a:t>
            </a:r>
            <a:r>
              <a:rPr lang="en-US" sz="1200" err="1">
                <a:ea typeface="+mn-lt"/>
                <a:cs typeface="+mn-lt"/>
              </a:rPr>
              <a:t>l’organisme</a:t>
            </a:r>
            <a:r>
              <a:rPr lang="en-US" sz="1200" dirty="0">
                <a:ea typeface="+mn-lt"/>
                <a:cs typeface="+mn-lt"/>
              </a:rPr>
              <a:t> </a:t>
            </a:r>
            <a:r>
              <a:rPr lang="en-US" sz="1200" err="1">
                <a:ea typeface="+mn-lt"/>
                <a:cs typeface="+mn-lt"/>
              </a:rPr>
              <a:t>habilité</a:t>
            </a:r>
            <a:r>
              <a:rPr lang="en-US" sz="1200" dirty="0">
                <a:ea typeface="+mn-lt"/>
                <a:cs typeface="+mn-lt"/>
              </a:rPr>
              <a:t>.</a:t>
            </a:r>
            <a:endParaRPr lang="en-US" sz="1200" dirty="0">
              <a:ea typeface="Calibri" panose="020F0502020204030204"/>
              <a:cs typeface="Calibri" panose="020F0502020204030204"/>
            </a:endParaRPr>
          </a:p>
          <a:p>
            <a:pPr marL="171450" indent="-171450">
              <a:buFont typeface="Arial"/>
              <a:buChar char="•"/>
            </a:pPr>
            <a:r>
              <a:rPr lang="en-US" sz="1200" dirty="0">
                <a:ea typeface="+mn-lt"/>
                <a:cs typeface="+mn-lt"/>
              </a:rPr>
              <a:t>Le </a:t>
            </a:r>
            <a:r>
              <a:rPr lang="en-US" sz="1200" err="1">
                <a:ea typeface="+mn-lt"/>
                <a:cs typeface="+mn-lt"/>
              </a:rPr>
              <a:t>rattrapage</a:t>
            </a:r>
            <a:r>
              <a:rPr lang="en-US" sz="1200" dirty="0">
                <a:ea typeface="+mn-lt"/>
                <a:cs typeface="+mn-lt"/>
              </a:rPr>
              <a:t> doit </a:t>
            </a:r>
            <a:r>
              <a:rPr lang="en-US" sz="1200" err="1">
                <a:ea typeface="+mn-lt"/>
                <a:cs typeface="+mn-lt"/>
              </a:rPr>
              <a:t>être</a:t>
            </a:r>
            <a:r>
              <a:rPr lang="en-US" sz="1200" dirty="0">
                <a:ea typeface="+mn-lt"/>
                <a:cs typeface="+mn-lt"/>
              </a:rPr>
              <a:t> </a:t>
            </a:r>
            <a:r>
              <a:rPr lang="en-US" sz="1200" err="1">
                <a:ea typeface="+mn-lt"/>
                <a:cs typeface="+mn-lt"/>
              </a:rPr>
              <a:t>organisé</a:t>
            </a:r>
            <a:r>
              <a:rPr lang="en-US" sz="1200" dirty="0">
                <a:ea typeface="+mn-lt"/>
                <a:cs typeface="+mn-lt"/>
              </a:rPr>
              <a:t> dans un </a:t>
            </a:r>
            <a:r>
              <a:rPr lang="en-US" sz="1200" err="1">
                <a:ea typeface="+mn-lt"/>
                <a:cs typeface="+mn-lt"/>
              </a:rPr>
              <a:t>délai</a:t>
            </a:r>
            <a:r>
              <a:rPr lang="en-US" sz="1200" dirty="0">
                <a:ea typeface="+mn-lt"/>
                <a:cs typeface="+mn-lt"/>
              </a:rPr>
              <a:t> maximal de 12 </a:t>
            </a:r>
            <a:r>
              <a:rPr lang="en-US" sz="1200" err="1">
                <a:ea typeface="+mn-lt"/>
                <a:cs typeface="+mn-lt"/>
              </a:rPr>
              <a:t>mois</a:t>
            </a:r>
            <a:r>
              <a:rPr lang="en-US" sz="1200" dirty="0">
                <a:ea typeface="+mn-lt"/>
                <a:cs typeface="+mn-lt"/>
              </a:rPr>
              <a:t> après le jury de certification initial.</a:t>
            </a:r>
            <a:endParaRPr lang="en-US" sz="1200">
              <a:ea typeface="Calibri" panose="020F0502020204030204"/>
              <a:cs typeface="Calibri" panose="020F0502020204030204"/>
            </a:endParaRPr>
          </a:p>
          <a:p>
            <a:pPr marL="171450" indent="-171450">
              <a:buFont typeface="Arial"/>
              <a:buChar char="•"/>
            </a:pPr>
            <a:r>
              <a:rPr lang="en-US" sz="1200" dirty="0">
                <a:ea typeface="+mn-lt"/>
                <a:cs typeface="+mn-lt"/>
              </a:rPr>
              <a:t>Les </a:t>
            </a:r>
            <a:r>
              <a:rPr lang="en-US" sz="1200" err="1">
                <a:ea typeface="+mn-lt"/>
                <a:cs typeface="+mn-lt"/>
              </a:rPr>
              <a:t>épreuves</a:t>
            </a:r>
            <a:r>
              <a:rPr lang="en-US" sz="1200" dirty="0">
                <a:ea typeface="+mn-lt"/>
                <a:cs typeface="+mn-lt"/>
              </a:rPr>
              <a:t> se </a:t>
            </a:r>
            <a:r>
              <a:rPr lang="en-US" sz="1200" err="1">
                <a:ea typeface="+mn-lt"/>
                <a:cs typeface="+mn-lt"/>
              </a:rPr>
              <a:t>déroulent</a:t>
            </a:r>
            <a:r>
              <a:rPr lang="en-US" sz="1200" dirty="0">
                <a:ea typeface="+mn-lt"/>
                <a:cs typeface="+mn-lt"/>
              </a:rPr>
              <a:t> dans les </a:t>
            </a:r>
            <a:r>
              <a:rPr lang="en-US" sz="1200" err="1">
                <a:ea typeface="+mn-lt"/>
                <a:cs typeface="+mn-lt"/>
              </a:rPr>
              <a:t>mêmes</a:t>
            </a:r>
            <a:r>
              <a:rPr lang="en-US" sz="1200" dirty="0">
                <a:ea typeface="+mn-lt"/>
                <a:cs typeface="+mn-lt"/>
              </a:rPr>
              <a:t> conditions </a:t>
            </a:r>
            <a:r>
              <a:rPr lang="en-US" sz="1200" err="1">
                <a:ea typeface="+mn-lt"/>
                <a:cs typeface="+mn-lt"/>
              </a:rPr>
              <a:t>que</a:t>
            </a:r>
            <a:r>
              <a:rPr lang="en-US" sz="1200" dirty="0">
                <a:ea typeface="+mn-lt"/>
                <a:cs typeface="+mn-lt"/>
              </a:rPr>
              <a:t> la session </a:t>
            </a:r>
            <a:r>
              <a:rPr lang="en-US" sz="1200" err="1">
                <a:ea typeface="+mn-lt"/>
                <a:cs typeface="+mn-lt"/>
              </a:rPr>
              <a:t>initiale</a:t>
            </a:r>
            <a:r>
              <a:rPr lang="en-US" sz="1200" dirty="0">
                <a:ea typeface="+mn-lt"/>
                <a:cs typeface="+mn-lt"/>
              </a:rPr>
              <a:t>.</a:t>
            </a:r>
            <a:endParaRPr lang="en-US" sz="1200" dirty="0">
              <a:ea typeface="Calibri" panose="020F0502020204030204"/>
              <a:cs typeface="Calibri" panose="020F0502020204030204"/>
            </a:endParaRPr>
          </a:p>
          <a:p>
            <a:pPr marL="171450" indent="-171450">
              <a:buFont typeface="Arial"/>
              <a:buChar char="•"/>
            </a:pPr>
            <a:r>
              <a:rPr lang="en-US" sz="1200" dirty="0">
                <a:ea typeface="+mn-lt"/>
                <a:cs typeface="+mn-lt"/>
              </a:rPr>
              <a:t>En </a:t>
            </a:r>
            <a:r>
              <a:rPr lang="en-US" sz="1200" err="1">
                <a:ea typeface="+mn-lt"/>
                <a:cs typeface="+mn-lt"/>
              </a:rPr>
              <a:t>cas</a:t>
            </a:r>
            <a:r>
              <a:rPr lang="en-US" sz="1200" dirty="0">
                <a:ea typeface="+mn-lt"/>
                <a:cs typeface="+mn-lt"/>
              </a:rPr>
              <a:t> </a:t>
            </a:r>
            <a:r>
              <a:rPr lang="en-US" sz="1200" err="1">
                <a:ea typeface="+mn-lt"/>
                <a:cs typeface="+mn-lt"/>
              </a:rPr>
              <a:t>d’échec</a:t>
            </a:r>
            <a:r>
              <a:rPr lang="en-US" sz="1200" dirty="0">
                <a:ea typeface="+mn-lt"/>
                <a:cs typeface="+mn-lt"/>
              </a:rPr>
              <a:t> au </a:t>
            </a:r>
            <a:r>
              <a:rPr lang="en-US" sz="1200" err="1">
                <a:ea typeface="+mn-lt"/>
                <a:cs typeface="+mn-lt"/>
              </a:rPr>
              <a:t>rattrapage</a:t>
            </a:r>
            <a:r>
              <a:rPr lang="en-US" sz="1200" dirty="0">
                <a:ea typeface="+mn-lt"/>
                <a:cs typeface="+mn-lt"/>
              </a:rPr>
              <a:t> : redoublement.</a:t>
            </a:r>
            <a:endParaRPr lang="en-US" sz="1200" dirty="0">
              <a:ea typeface="Calibri" panose="020F0502020204030204"/>
              <a:cs typeface="Calibri" panose="020F0502020204030204"/>
            </a:endParaRPr>
          </a:p>
          <a:p>
            <a:endParaRPr lang="en-US" sz="1200" dirty="0"/>
          </a:p>
        </p:txBody>
      </p:sp>
      <p:sp>
        <p:nvSpPr>
          <p:cNvPr id="7" name="Google Shape;55;p13">
            <a:extLst>
              <a:ext uri="{FF2B5EF4-FFF2-40B4-BE49-F238E27FC236}">
                <a16:creationId xmlns:a16="http://schemas.microsoft.com/office/drawing/2014/main" id="{3FFD17DA-2446-0ACE-C6D9-5621E618B80B}"/>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24537945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CA049B-0751-438E-E99C-2F9ED96903E7}"/>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6A0FE7DD-9838-1626-3EE9-ABF6B9976579}"/>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0373DF2A-9CE0-65B2-7089-F62F324556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59;p30">
            <a:extLst>
              <a:ext uri="{FF2B5EF4-FFF2-40B4-BE49-F238E27FC236}">
                <a16:creationId xmlns:a16="http://schemas.microsoft.com/office/drawing/2014/main" id="{204DB33C-4D44-1DEA-2DE1-7A5E2E79B530}"/>
              </a:ext>
            </a:extLst>
          </p:cNvPr>
          <p:cNvSpPr txBox="1">
            <a:spLocks noGrp="1"/>
          </p:cNvSpPr>
          <p:nvPr/>
        </p:nvSpPr>
        <p:spPr>
          <a:xfrm>
            <a:off x="2142436" y="678069"/>
            <a:ext cx="6447501" cy="559906"/>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14— Comment obtenir votre certification ?</a:t>
            </a:r>
            <a:endParaRPr lang="en-US" sz="2000" b="1" dirty="0">
              <a:ea typeface="Calibri Light"/>
              <a:cs typeface="Calibri Light"/>
            </a:endParaRPr>
          </a:p>
          <a:p>
            <a:pPr marL="0" lvl="0" indent="0" algn="l" rtl="0">
              <a:spcBef>
                <a:spcPts val="0"/>
              </a:spcBef>
              <a:spcAft>
                <a:spcPts val="0"/>
              </a:spcAft>
              <a:buNone/>
            </a:pPr>
            <a:endParaRPr sz="2000"/>
          </a:p>
        </p:txBody>
      </p:sp>
      <p:sp>
        <p:nvSpPr>
          <p:cNvPr id="5" name="Google Shape;160;p30">
            <a:extLst>
              <a:ext uri="{FF2B5EF4-FFF2-40B4-BE49-F238E27FC236}">
                <a16:creationId xmlns:a16="http://schemas.microsoft.com/office/drawing/2014/main" id="{C6AF814A-2C6E-FDEE-90A2-FB64AC4D9135}"/>
              </a:ext>
            </a:extLst>
          </p:cNvPr>
          <p:cNvSpPr txBox="1"/>
          <p:nvPr/>
        </p:nvSpPr>
        <p:spPr>
          <a:xfrm>
            <a:off x="2022787" y="1320824"/>
            <a:ext cx="7725446" cy="4647396"/>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fr" b="1" dirty="0">
                <a:solidFill>
                  <a:schemeClr val="dk1"/>
                </a:solidFill>
              </a:rPr>
              <a:t>Redoublement</a:t>
            </a:r>
          </a:p>
          <a:p>
            <a:endParaRPr lang="fr" sz="1200" dirty="0">
              <a:solidFill>
                <a:schemeClr val="dk1"/>
              </a:solidFill>
            </a:endParaRPr>
          </a:p>
          <a:p>
            <a:r>
              <a:rPr lang="fr" sz="1200" dirty="0">
                <a:solidFill>
                  <a:schemeClr val="dk1"/>
                </a:solidFill>
              </a:rPr>
              <a:t>• </a:t>
            </a:r>
            <a:r>
              <a:rPr lang="fr" sz="1200" dirty="0">
                <a:solidFill>
                  <a:schemeClr val="dk1"/>
                </a:solidFill>
                <a:latin typeface="Aptos"/>
              </a:rPr>
              <a:t>Le redoublement est ouvert, à l’issue d’une décision souveraine du jury de certification, aux seuls stagiaires qui ont obtenu une validation partielle (de 1 à 3 blocs de compétences validés) ou qui n’ont validé aucun bloc à l’issue d’une session ordinaire d’examens (parcours initial) et qui ne remplissent pas les conditions d’accès au rattrapage établies ci-dessus, ainsi qu’aux stagiaires qui ont échoué de nouveau lors de l’épreuve de rattrapage.</a:t>
            </a:r>
            <a:endParaRPr lang="en-US" sz="1200">
              <a:solidFill>
                <a:schemeClr val="dk1"/>
              </a:solidFill>
            </a:endParaRPr>
          </a:p>
          <a:p>
            <a:endParaRPr lang="fr" sz="1200" dirty="0">
              <a:solidFill>
                <a:schemeClr val="dk1"/>
              </a:solidFill>
              <a:latin typeface="Aptos"/>
            </a:endParaRPr>
          </a:p>
          <a:p>
            <a:r>
              <a:rPr lang="fr" sz="1200" dirty="0">
                <a:solidFill>
                  <a:schemeClr val="dk1"/>
                </a:solidFill>
              </a:rPr>
              <a:t>• </a:t>
            </a:r>
            <a:r>
              <a:rPr lang="fr" sz="1200" dirty="0">
                <a:solidFill>
                  <a:schemeClr val="dk1"/>
                </a:solidFill>
                <a:latin typeface="Aptos"/>
              </a:rPr>
              <a:t>Pour ce faire, le stagiaire doit suivre à nouveau les modules de formation préparant au(x) bloc(s) de compétences qu’il n’a pas validé(s) au sein d’un organisme habilité (l'organisme de formation d'origine du stagiaire ou tout autre organisme habilité du réseau). </a:t>
            </a:r>
            <a:endParaRPr lang="fr" sz="1200" dirty="0">
              <a:solidFill>
                <a:schemeClr val="dk1"/>
              </a:solidFill>
            </a:endParaRPr>
          </a:p>
          <a:p>
            <a:endParaRPr lang="fr" sz="1200" dirty="0">
              <a:solidFill>
                <a:schemeClr val="dk1"/>
              </a:solidFill>
              <a:latin typeface="Aptos"/>
            </a:endParaRPr>
          </a:p>
          <a:p>
            <a:r>
              <a:rPr lang="fr" sz="1200" dirty="0">
                <a:solidFill>
                  <a:schemeClr val="dk1"/>
                </a:solidFill>
              </a:rPr>
              <a:t>• </a:t>
            </a:r>
            <a:r>
              <a:rPr lang="fr" sz="1200" dirty="0">
                <a:solidFill>
                  <a:schemeClr val="dk1"/>
                </a:solidFill>
                <a:latin typeface="Aptos"/>
              </a:rPr>
              <a:t>Il est réinscrit à la certification et doit se présenter de nouveau à l'ensemble des épreuves dudit / desdits bloc(s) de compétences non-validés / concernés et ce, dans le cadre d'une session d'examens ordinaire ultérieure organisée par un organisme de formation habilité (l'organisme de formation d'origine du stagiaire ou tout autre organisme habilité du réseau).</a:t>
            </a:r>
            <a:endParaRPr lang="fr" sz="1200" dirty="0">
              <a:solidFill>
                <a:schemeClr val="dk1"/>
              </a:solidFill>
            </a:endParaRPr>
          </a:p>
          <a:p>
            <a:endParaRPr lang="fr" sz="1200" dirty="0">
              <a:solidFill>
                <a:schemeClr val="dk1"/>
              </a:solidFill>
              <a:latin typeface="Aptos"/>
            </a:endParaRPr>
          </a:p>
          <a:p>
            <a:r>
              <a:rPr lang="fr" sz="1200" dirty="0">
                <a:solidFill>
                  <a:schemeClr val="dk1"/>
                </a:solidFill>
              </a:rPr>
              <a:t>• </a:t>
            </a:r>
            <a:r>
              <a:rPr lang="fr" sz="1200" dirty="0">
                <a:solidFill>
                  <a:schemeClr val="dk1"/>
                </a:solidFill>
                <a:latin typeface="Aptos"/>
              </a:rPr>
              <a:t>En cas d’échec à un ou plusieurs blocs de compétences, le bénéfice des blocs de compétences acquis par le candidat est</a:t>
            </a:r>
            <a:endParaRPr lang="fr" sz="1200" dirty="0">
              <a:solidFill>
                <a:schemeClr val="dk1"/>
              </a:solidFill>
            </a:endParaRPr>
          </a:p>
          <a:p>
            <a:endParaRPr lang="fr" sz="1200" dirty="0">
              <a:solidFill>
                <a:schemeClr val="dk1"/>
              </a:solidFill>
              <a:latin typeface="Aptos"/>
            </a:endParaRPr>
          </a:p>
          <a:p>
            <a:r>
              <a:rPr lang="fr" sz="1200" dirty="0">
                <a:solidFill>
                  <a:schemeClr val="dk1"/>
                </a:solidFill>
              </a:rPr>
              <a:t>• </a:t>
            </a:r>
            <a:r>
              <a:rPr lang="fr" sz="1200" dirty="0">
                <a:solidFill>
                  <a:schemeClr val="dk1"/>
                </a:solidFill>
                <a:latin typeface="Aptos"/>
              </a:rPr>
              <a:t>conservé à vie. Les blocs de compétences acquis doivent figurer dans le dossier du candidat. </a:t>
            </a:r>
            <a:endParaRPr lang="fr" sz="1200" dirty="0">
              <a:solidFill>
                <a:schemeClr val="dk1"/>
              </a:solidFill>
            </a:endParaRPr>
          </a:p>
          <a:p>
            <a:endParaRPr lang="fr" sz="1200" dirty="0">
              <a:solidFill>
                <a:schemeClr val="dk1"/>
              </a:solidFill>
              <a:latin typeface="Aptos"/>
            </a:endParaRPr>
          </a:p>
          <a:p>
            <a:r>
              <a:rPr lang="fr" sz="1200" dirty="0">
                <a:solidFill>
                  <a:schemeClr val="dk1"/>
                </a:solidFill>
              </a:rPr>
              <a:t>• </a:t>
            </a:r>
            <a:r>
              <a:rPr lang="fr" sz="1200" dirty="0">
                <a:solidFill>
                  <a:schemeClr val="dk1"/>
                </a:solidFill>
                <a:latin typeface="Aptos"/>
              </a:rPr>
              <a:t>En cas de validation totale des 4 blocs, la CPNEFP délivre officiellement le CQP au candidat. En cas de validation partielle, elle établit une attestation de validation des blocs de compétences acquis.</a:t>
            </a:r>
            <a:endParaRPr lang="fr" sz="1200" dirty="0">
              <a:solidFill>
                <a:schemeClr val="dk1"/>
              </a:solidFill>
            </a:endParaRPr>
          </a:p>
          <a:p>
            <a:endParaRPr lang="fr" sz="1200" b="1" dirty="0">
              <a:solidFill>
                <a:schemeClr val="dk1"/>
              </a:solidFill>
            </a:endParaRPr>
          </a:p>
        </p:txBody>
      </p:sp>
      <p:sp>
        <p:nvSpPr>
          <p:cNvPr id="7" name="Google Shape;55;p13">
            <a:extLst>
              <a:ext uri="{FF2B5EF4-FFF2-40B4-BE49-F238E27FC236}">
                <a16:creationId xmlns:a16="http://schemas.microsoft.com/office/drawing/2014/main" id="{EF32BDFA-AB75-D6D6-95E3-5B2A604AE718}"/>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34683884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A45F5E-98AE-4AED-7174-4BF97F97369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2A18888-8925-A0CB-C328-2355076D4385}"/>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5E23F604-D9BD-3653-84D9-ED8B434CEB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59;p30">
            <a:extLst>
              <a:ext uri="{FF2B5EF4-FFF2-40B4-BE49-F238E27FC236}">
                <a16:creationId xmlns:a16="http://schemas.microsoft.com/office/drawing/2014/main" id="{8A1478E3-619C-B6B6-45E0-C2DA54201404}"/>
              </a:ext>
            </a:extLst>
          </p:cNvPr>
          <p:cNvSpPr txBox="1">
            <a:spLocks noGrp="1"/>
          </p:cNvSpPr>
          <p:nvPr/>
        </p:nvSpPr>
        <p:spPr>
          <a:xfrm>
            <a:off x="2142436" y="678069"/>
            <a:ext cx="6447501" cy="559906"/>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14— Comment obtenir votre certification ?</a:t>
            </a:r>
            <a:endParaRPr lang="en-US" sz="2000" b="1" dirty="0">
              <a:ea typeface="Calibri Light"/>
              <a:cs typeface="Calibri Light"/>
            </a:endParaRPr>
          </a:p>
          <a:p>
            <a:pPr marL="0" lvl="0" indent="0" algn="l" rtl="0">
              <a:spcBef>
                <a:spcPts val="0"/>
              </a:spcBef>
              <a:spcAft>
                <a:spcPts val="0"/>
              </a:spcAft>
              <a:buNone/>
            </a:pPr>
            <a:endParaRPr sz="2000"/>
          </a:p>
        </p:txBody>
      </p:sp>
      <p:sp>
        <p:nvSpPr>
          <p:cNvPr id="5" name="Google Shape;160;p30">
            <a:extLst>
              <a:ext uri="{FF2B5EF4-FFF2-40B4-BE49-F238E27FC236}">
                <a16:creationId xmlns:a16="http://schemas.microsoft.com/office/drawing/2014/main" id="{3EB29AF8-3D74-12FA-7127-E62DA65D9A0D}"/>
              </a:ext>
            </a:extLst>
          </p:cNvPr>
          <p:cNvSpPr txBox="1"/>
          <p:nvPr/>
        </p:nvSpPr>
        <p:spPr>
          <a:xfrm>
            <a:off x="2146052" y="1713030"/>
            <a:ext cx="7725446" cy="2215961"/>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fr" sz="1200" b="1" dirty="0">
                <a:solidFill>
                  <a:schemeClr val="dk1"/>
                </a:solidFill>
              </a:rPr>
              <a:t>Communication des résultats</a:t>
            </a:r>
          </a:p>
          <a:p>
            <a:endParaRPr lang="fr" sz="1200" dirty="0">
              <a:solidFill>
                <a:schemeClr val="dk1"/>
              </a:solidFill>
            </a:endParaRPr>
          </a:p>
          <a:p>
            <a:r>
              <a:rPr lang="fr" sz="1200" dirty="0">
                <a:solidFill>
                  <a:schemeClr val="dk1"/>
                </a:solidFill>
              </a:rPr>
              <a:t>•</a:t>
            </a:r>
            <a:r>
              <a:rPr lang="fr" sz="1200" dirty="0">
                <a:solidFill>
                  <a:schemeClr val="dk1"/>
                </a:solidFill>
                <a:latin typeface="Aptos"/>
              </a:rPr>
              <a:t>La communication des résultats est faite officiellement après la délibération de la Commission de certification de la CPNEFP une fois que les 4 blocs de formation ont été suivis. </a:t>
            </a:r>
            <a:endParaRPr lang="fr" sz="1200" dirty="0">
              <a:solidFill>
                <a:schemeClr val="dk1"/>
              </a:solidFill>
            </a:endParaRPr>
          </a:p>
          <a:p>
            <a:endParaRPr lang="fr" sz="1200" dirty="0">
              <a:solidFill>
                <a:schemeClr val="dk1"/>
              </a:solidFill>
              <a:latin typeface="Aptos"/>
            </a:endParaRPr>
          </a:p>
          <a:p>
            <a:r>
              <a:rPr lang="fr" sz="1200" dirty="0">
                <a:solidFill>
                  <a:schemeClr val="dk1"/>
                </a:solidFill>
                <a:latin typeface="Aptos"/>
              </a:rPr>
              <a:t>=&gt; </a:t>
            </a:r>
            <a:r>
              <a:rPr lang="fr" sz="1200" b="1" dirty="0">
                <a:solidFill>
                  <a:schemeClr val="dk1"/>
                </a:solidFill>
                <a:latin typeface="Aptos"/>
              </a:rPr>
              <a:t>Aucun résultat ne peut pas être communiqué aux candidats avant cette délibération.  </a:t>
            </a:r>
            <a:endParaRPr lang="fr" sz="1200" dirty="0">
              <a:solidFill>
                <a:schemeClr val="dk1"/>
              </a:solidFill>
            </a:endParaRPr>
          </a:p>
          <a:p>
            <a:endParaRPr lang="fr" sz="1200" b="1" dirty="0">
              <a:solidFill>
                <a:schemeClr val="dk1"/>
              </a:solidFill>
              <a:latin typeface="Aptos"/>
            </a:endParaRPr>
          </a:p>
          <a:p>
            <a:r>
              <a:rPr lang="fr" sz="1200" dirty="0">
                <a:solidFill>
                  <a:schemeClr val="dk1"/>
                </a:solidFill>
              </a:rPr>
              <a:t>• </a:t>
            </a:r>
            <a:r>
              <a:rPr lang="fr" sz="1200" dirty="0">
                <a:solidFill>
                  <a:schemeClr val="dk1"/>
                </a:solidFill>
                <a:latin typeface="Aptos"/>
              </a:rPr>
              <a:t>Après signature et édition des parchemins et des attestations de validation des blocs de compétences par le certificateur, les organismes de formation les remettent en mains propres contre décharge à chaque titulaire. Soit, les envoient par courrier recommandé avec AR. </a:t>
            </a:r>
            <a:endParaRPr lang="fr" sz="1200" dirty="0">
              <a:solidFill>
                <a:schemeClr val="dk1"/>
              </a:solidFill>
            </a:endParaRPr>
          </a:p>
          <a:p>
            <a:endParaRPr lang="fr" sz="1200" b="1" dirty="0">
              <a:solidFill>
                <a:schemeClr val="dk1"/>
              </a:solidFill>
            </a:endParaRPr>
          </a:p>
        </p:txBody>
      </p:sp>
      <p:sp>
        <p:nvSpPr>
          <p:cNvPr id="7" name="Google Shape;55;p13">
            <a:extLst>
              <a:ext uri="{FF2B5EF4-FFF2-40B4-BE49-F238E27FC236}">
                <a16:creationId xmlns:a16="http://schemas.microsoft.com/office/drawing/2014/main" id="{81A2B550-5CC3-FABA-A232-29EE5F949FAC}"/>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37324826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AF69B-5963-42F0-BE0C-E28BBB096AA9}"/>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2379694E-BC3A-70DF-41DA-5BAF7532FF21}"/>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2EDAA6A6-DB2F-C216-8506-EBDF80EF71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59;p30">
            <a:extLst>
              <a:ext uri="{FF2B5EF4-FFF2-40B4-BE49-F238E27FC236}">
                <a16:creationId xmlns:a16="http://schemas.microsoft.com/office/drawing/2014/main" id="{940226C8-8A93-CA19-1D38-4A606578F0CD}"/>
              </a:ext>
            </a:extLst>
          </p:cNvPr>
          <p:cNvSpPr txBox="1">
            <a:spLocks noGrp="1"/>
          </p:cNvSpPr>
          <p:nvPr/>
        </p:nvSpPr>
        <p:spPr>
          <a:xfrm>
            <a:off x="2142436" y="678069"/>
            <a:ext cx="6447501" cy="559906"/>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15— Le livret du stagiaire</a:t>
            </a:r>
            <a:endParaRPr lang="en-US" sz="2000" b="1" dirty="0">
              <a:ea typeface="Calibri Light"/>
              <a:cs typeface="Calibri Light"/>
            </a:endParaRPr>
          </a:p>
          <a:p>
            <a:pPr marL="0" lvl="0" indent="0" algn="l" rtl="0">
              <a:spcBef>
                <a:spcPts val="0"/>
              </a:spcBef>
              <a:spcAft>
                <a:spcPts val="0"/>
              </a:spcAft>
              <a:buNone/>
            </a:pPr>
            <a:endParaRPr sz="2000"/>
          </a:p>
        </p:txBody>
      </p:sp>
      <p:sp>
        <p:nvSpPr>
          <p:cNvPr id="7" name="Google Shape;55;p13">
            <a:extLst>
              <a:ext uri="{FF2B5EF4-FFF2-40B4-BE49-F238E27FC236}">
                <a16:creationId xmlns:a16="http://schemas.microsoft.com/office/drawing/2014/main" id="{127252EA-FA89-2757-0EF1-64B6EB9E7B0F}"/>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
        <p:nvSpPr>
          <p:cNvPr id="5" name="TextBox 4">
            <a:extLst>
              <a:ext uri="{FF2B5EF4-FFF2-40B4-BE49-F238E27FC236}">
                <a16:creationId xmlns:a16="http://schemas.microsoft.com/office/drawing/2014/main" id="{73FC6314-2B67-3524-4983-7302D186C891}"/>
              </a:ext>
            </a:extLst>
          </p:cNvPr>
          <p:cNvSpPr txBox="1"/>
          <p:nvPr/>
        </p:nvSpPr>
        <p:spPr>
          <a:xfrm>
            <a:off x="2022765" y="1444884"/>
            <a:ext cx="8217525" cy="44957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r>
              <a:rPr lang="en-US" sz="1200" dirty="0">
                <a:ea typeface="+mn-lt"/>
                <a:cs typeface="+mn-lt"/>
              </a:rPr>
              <a:t>Le </a:t>
            </a:r>
            <a:r>
              <a:rPr lang="en-US" sz="1200" dirty="0" err="1">
                <a:ea typeface="+mn-lt"/>
                <a:cs typeface="+mn-lt"/>
              </a:rPr>
              <a:t>livret</a:t>
            </a:r>
            <a:r>
              <a:rPr lang="en-US" sz="1200" dirty="0">
                <a:ea typeface="+mn-lt"/>
                <a:cs typeface="+mn-lt"/>
              </a:rPr>
              <a:t> du stagiaire est un </a:t>
            </a:r>
            <a:r>
              <a:rPr lang="en-US" sz="1200" dirty="0" err="1">
                <a:ea typeface="+mn-lt"/>
                <a:cs typeface="+mn-lt"/>
              </a:rPr>
              <a:t>outil</a:t>
            </a:r>
            <a:r>
              <a:rPr lang="en-US" sz="1200" dirty="0">
                <a:ea typeface="+mn-lt"/>
                <a:cs typeface="+mn-lt"/>
              </a:rPr>
              <a:t> </a:t>
            </a:r>
            <a:r>
              <a:rPr lang="en-US" sz="1200" dirty="0" err="1">
                <a:ea typeface="+mn-lt"/>
                <a:cs typeface="+mn-lt"/>
              </a:rPr>
              <a:t>essentiel</a:t>
            </a:r>
            <a:r>
              <a:rPr lang="en-US" sz="1200" dirty="0">
                <a:ea typeface="+mn-lt"/>
                <a:cs typeface="+mn-lt"/>
              </a:rPr>
              <a:t> au </a:t>
            </a:r>
            <a:r>
              <a:rPr lang="en-US" sz="1200" dirty="0" err="1">
                <a:ea typeface="+mn-lt"/>
                <a:cs typeface="+mn-lt"/>
              </a:rPr>
              <a:t>suivi</a:t>
            </a:r>
            <a:r>
              <a:rPr lang="en-US" sz="1200" dirty="0">
                <a:ea typeface="+mn-lt"/>
                <a:cs typeface="+mn-lt"/>
              </a:rPr>
              <a:t> de </a:t>
            </a:r>
            <a:r>
              <a:rPr lang="en-US" sz="1200" dirty="0" err="1">
                <a:ea typeface="+mn-lt"/>
                <a:cs typeface="+mn-lt"/>
              </a:rPr>
              <a:t>votre</a:t>
            </a:r>
            <a:r>
              <a:rPr lang="en-US" sz="1200" dirty="0">
                <a:ea typeface="+mn-lt"/>
                <a:cs typeface="+mn-lt"/>
              </a:rPr>
              <a:t> </a:t>
            </a:r>
            <a:r>
              <a:rPr lang="en-US" sz="1200" dirty="0" err="1">
                <a:ea typeface="+mn-lt"/>
                <a:cs typeface="+mn-lt"/>
              </a:rPr>
              <a:t>parcours</a:t>
            </a:r>
            <a:r>
              <a:rPr lang="en-US" sz="1200" dirty="0">
                <a:ea typeface="+mn-lt"/>
                <a:cs typeface="+mn-lt"/>
              </a:rPr>
              <a:t> de formation </a:t>
            </a:r>
            <a:r>
              <a:rPr lang="en-US" sz="1200" dirty="0" err="1">
                <a:ea typeface="+mn-lt"/>
                <a:cs typeface="+mn-lt"/>
              </a:rPr>
              <a:t>en</a:t>
            </a:r>
            <a:r>
              <a:rPr lang="en-US" sz="1200" dirty="0">
                <a:ea typeface="+mn-lt"/>
                <a:cs typeface="+mn-lt"/>
              </a:rPr>
              <a:t> </a:t>
            </a:r>
            <a:r>
              <a:rPr lang="en-US" sz="1200" dirty="0" err="1">
                <a:ea typeface="+mn-lt"/>
                <a:cs typeface="+mn-lt"/>
              </a:rPr>
              <a:t>vue</a:t>
            </a:r>
            <a:r>
              <a:rPr lang="en-US" sz="1200" dirty="0">
                <a:ea typeface="+mn-lt"/>
                <a:cs typeface="+mn-lt"/>
              </a:rPr>
              <a:t> de </a:t>
            </a:r>
            <a:r>
              <a:rPr lang="en-US" sz="1200" dirty="0" err="1">
                <a:ea typeface="+mn-lt"/>
                <a:cs typeface="+mn-lt"/>
              </a:rPr>
              <a:t>l’obtention</a:t>
            </a:r>
            <a:r>
              <a:rPr lang="en-US" sz="1200" dirty="0">
                <a:ea typeface="+mn-lt"/>
                <a:cs typeface="+mn-lt"/>
              </a:rPr>
              <a:t> du C.Q.P. Assistant </a:t>
            </a:r>
            <a:r>
              <a:rPr lang="en-US" sz="1200" dirty="0" err="1">
                <a:ea typeface="+mn-lt"/>
                <a:cs typeface="+mn-lt"/>
              </a:rPr>
              <a:t>Médical</a:t>
            </a:r>
            <a:r>
              <a:rPr lang="en-US" sz="1200" dirty="0">
                <a:ea typeface="+mn-lt"/>
                <a:cs typeface="+mn-lt"/>
              </a:rPr>
              <a:t>.</a:t>
            </a:r>
            <a:endParaRPr lang="en-US" sz="1200" dirty="0">
              <a:ea typeface="Calibri" panose="020F0502020204030204"/>
              <a:cs typeface="Calibri" panose="020F0502020204030204"/>
            </a:endParaRPr>
          </a:p>
          <a:p>
            <a:pPr algn="just">
              <a:lnSpc>
                <a:spcPct val="150000"/>
              </a:lnSpc>
            </a:pPr>
            <a:r>
              <a:rPr lang="en-US" sz="1200" dirty="0">
                <a:ea typeface="+mn-lt"/>
                <a:cs typeface="+mn-lt"/>
              </a:rPr>
              <a:t>Il fait le lien entre les temps de formation </a:t>
            </a:r>
            <a:r>
              <a:rPr lang="en-US" sz="1200" dirty="0" err="1">
                <a:ea typeface="+mn-lt"/>
                <a:cs typeface="+mn-lt"/>
              </a:rPr>
              <a:t>en</a:t>
            </a:r>
            <a:r>
              <a:rPr lang="en-US" sz="1200" dirty="0">
                <a:ea typeface="+mn-lt"/>
                <a:cs typeface="+mn-lt"/>
              </a:rPr>
              <a:t> </a:t>
            </a:r>
            <a:r>
              <a:rPr lang="en-US" sz="1200" dirty="0" err="1">
                <a:ea typeface="+mn-lt"/>
                <a:cs typeface="+mn-lt"/>
              </a:rPr>
              <a:t>centre</a:t>
            </a:r>
            <a:r>
              <a:rPr lang="en-US" sz="1200" dirty="0">
                <a:ea typeface="+mn-lt"/>
                <a:cs typeface="+mn-lt"/>
              </a:rPr>
              <a:t> et les temps de formation </a:t>
            </a:r>
            <a:r>
              <a:rPr lang="en-US" sz="1200" dirty="0" err="1">
                <a:ea typeface="+mn-lt"/>
                <a:cs typeface="+mn-lt"/>
              </a:rPr>
              <a:t>réalisés</a:t>
            </a:r>
            <a:r>
              <a:rPr lang="en-US" sz="1200" dirty="0">
                <a:ea typeface="+mn-lt"/>
                <a:cs typeface="+mn-lt"/>
              </a:rPr>
              <a:t> sur </a:t>
            </a:r>
            <a:r>
              <a:rPr lang="en-US" sz="1200" dirty="0" err="1">
                <a:ea typeface="+mn-lt"/>
                <a:cs typeface="+mn-lt"/>
              </a:rPr>
              <a:t>votre</a:t>
            </a:r>
            <a:r>
              <a:rPr lang="en-US" sz="1200" dirty="0">
                <a:ea typeface="+mn-lt"/>
                <a:cs typeface="+mn-lt"/>
              </a:rPr>
              <a:t> lieu de travail.</a:t>
            </a:r>
            <a:endParaRPr lang="en-US" sz="1200" dirty="0">
              <a:ea typeface="Calibri" panose="020F0502020204030204"/>
              <a:cs typeface="Calibri" panose="020F0502020204030204"/>
            </a:endParaRPr>
          </a:p>
          <a:p>
            <a:pPr algn="just">
              <a:lnSpc>
                <a:spcPct val="150000"/>
              </a:lnSpc>
            </a:pPr>
            <a:endParaRPr lang="en-US" sz="1200">
              <a:ea typeface="Calibri" panose="020F0502020204030204"/>
              <a:cs typeface="Calibri" panose="020F0502020204030204"/>
            </a:endParaRPr>
          </a:p>
          <a:p>
            <a:pPr algn="just">
              <a:lnSpc>
                <a:spcPct val="150000"/>
              </a:lnSpc>
            </a:pPr>
            <a:r>
              <a:rPr lang="en-US" sz="1200" dirty="0">
                <a:ea typeface="+mn-lt"/>
                <a:cs typeface="+mn-lt"/>
              </a:rPr>
              <a:t>Il vous </a:t>
            </a:r>
            <a:r>
              <a:rPr lang="en-US" sz="1200" dirty="0" err="1">
                <a:ea typeface="+mn-lt"/>
                <a:cs typeface="+mn-lt"/>
              </a:rPr>
              <a:t>permet</a:t>
            </a:r>
            <a:r>
              <a:rPr lang="en-US" sz="1200" dirty="0">
                <a:ea typeface="+mn-lt"/>
                <a:cs typeface="+mn-lt"/>
              </a:rPr>
              <a:t> de :</a:t>
            </a:r>
            <a:endParaRPr lang="en-US" sz="1200" dirty="0">
              <a:ea typeface="Calibri" panose="020F0502020204030204"/>
              <a:cs typeface="Calibri" panose="020F0502020204030204"/>
            </a:endParaRPr>
          </a:p>
          <a:p>
            <a:pPr marL="171450" indent="-171450" algn="just">
              <a:lnSpc>
                <a:spcPct val="150000"/>
              </a:lnSpc>
              <a:buFont typeface="Arial"/>
              <a:buChar char="•"/>
            </a:pPr>
            <a:r>
              <a:rPr lang="en-US" sz="1200" dirty="0" err="1">
                <a:ea typeface="+mn-lt"/>
                <a:cs typeface="+mn-lt"/>
              </a:rPr>
              <a:t>suivre</a:t>
            </a:r>
            <a:r>
              <a:rPr lang="en-US" sz="1200" dirty="0">
                <a:ea typeface="+mn-lt"/>
                <a:cs typeface="+mn-lt"/>
              </a:rPr>
              <a:t> et </a:t>
            </a:r>
            <a:r>
              <a:rPr lang="en-US" sz="1200" dirty="0" err="1">
                <a:ea typeface="+mn-lt"/>
                <a:cs typeface="+mn-lt"/>
              </a:rPr>
              <a:t>mesurer</a:t>
            </a:r>
            <a:r>
              <a:rPr lang="en-US" sz="1200" dirty="0">
                <a:ea typeface="+mn-lt"/>
                <a:cs typeface="+mn-lt"/>
              </a:rPr>
              <a:t> </a:t>
            </a:r>
            <a:r>
              <a:rPr lang="en-US" sz="1200" dirty="0" err="1">
                <a:ea typeface="+mn-lt"/>
                <a:cs typeface="+mn-lt"/>
              </a:rPr>
              <a:t>votre</a:t>
            </a:r>
            <a:r>
              <a:rPr lang="en-US" sz="1200" dirty="0">
                <a:ea typeface="+mn-lt"/>
                <a:cs typeface="+mn-lt"/>
              </a:rPr>
              <a:t> progression tout au long de la formation ;</a:t>
            </a:r>
            <a:endParaRPr lang="en-US" sz="1200" dirty="0">
              <a:ea typeface="Calibri" panose="020F0502020204030204"/>
              <a:cs typeface="Calibri" panose="020F0502020204030204"/>
            </a:endParaRPr>
          </a:p>
          <a:p>
            <a:pPr marL="171450" indent="-171450" algn="just">
              <a:lnSpc>
                <a:spcPct val="150000"/>
              </a:lnSpc>
              <a:buFont typeface="Arial"/>
              <a:buChar char="•"/>
            </a:pPr>
            <a:r>
              <a:rPr lang="en-US" sz="1200" dirty="0" err="1">
                <a:ea typeface="+mn-lt"/>
                <a:cs typeface="+mn-lt"/>
              </a:rPr>
              <a:t>analyser</a:t>
            </a:r>
            <a:r>
              <a:rPr lang="en-US" sz="1200" dirty="0">
                <a:ea typeface="+mn-lt"/>
                <a:cs typeface="+mn-lt"/>
              </a:rPr>
              <a:t> </a:t>
            </a:r>
            <a:r>
              <a:rPr lang="en-US" sz="1200" dirty="0" err="1">
                <a:ea typeface="+mn-lt"/>
                <a:cs typeface="+mn-lt"/>
              </a:rPr>
              <a:t>votre</a:t>
            </a:r>
            <a:r>
              <a:rPr lang="en-US" sz="1200" dirty="0">
                <a:ea typeface="+mn-lt"/>
                <a:cs typeface="+mn-lt"/>
              </a:rPr>
              <a:t> pratique et identifier </a:t>
            </a:r>
            <a:r>
              <a:rPr lang="en-US" sz="1200" dirty="0" err="1">
                <a:ea typeface="+mn-lt"/>
                <a:cs typeface="+mn-lt"/>
              </a:rPr>
              <a:t>vos</a:t>
            </a:r>
            <a:r>
              <a:rPr lang="en-US" sz="1200" dirty="0">
                <a:ea typeface="+mn-lt"/>
                <a:cs typeface="+mn-lt"/>
              </a:rPr>
              <a:t> acquis au regard des </a:t>
            </a:r>
            <a:r>
              <a:rPr lang="en-US" sz="1200" dirty="0" err="1">
                <a:ea typeface="+mn-lt"/>
                <a:cs typeface="+mn-lt"/>
              </a:rPr>
              <a:t>compétences</a:t>
            </a:r>
            <a:r>
              <a:rPr lang="en-US" sz="1200" dirty="0">
                <a:ea typeface="+mn-lt"/>
                <a:cs typeface="+mn-lt"/>
              </a:rPr>
              <a:t> </a:t>
            </a:r>
            <a:r>
              <a:rPr lang="en-US" sz="1200" dirty="0" err="1">
                <a:ea typeface="+mn-lt"/>
                <a:cs typeface="+mn-lt"/>
              </a:rPr>
              <a:t>attendues</a:t>
            </a:r>
            <a:r>
              <a:rPr lang="en-US" sz="1200" dirty="0">
                <a:ea typeface="+mn-lt"/>
                <a:cs typeface="+mn-lt"/>
              </a:rPr>
              <a:t> ;</a:t>
            </a:r>
            <a:endParaRPr lang="en-US" sz="1200" dirty="0">
              <a:ea typeface="Calibri" panose="020F0502020204030204"/>
              <a:cs typeface="Calibri" panose="020F0502020204030204"/>
            </a:endParaRPr>
          </a:p>
          <a:p>
            <a:pPr marL="171450" indent="-171450" algn="just">
              <a:lnSpc>
                <a:spcPct val="150000"/>
              </a:lnSpc>
              <a:buFont typeface="Arial"/>
              <a:buChar char="•"/>
            </a:pPr>
            <a:r>
              <a:rPr lang="en-US" sz="1200" dirty="0" err="1">
                <a:ea typeface="+mn-lt"/>
                <a:cs typeface="+mn-lt"/>
              </a:rPr>
              <a:t>préparer</a:t>
            </a:r>
            <a:r>
              <a:rPr lang="en-US" sz="1200" dirty="0">
                <a:ea typeface="+mn-lt"/>
                <a:cs typeface="+mn-lt"/>
              </a:rPr>
              <a:t> les </a:t>
            </a:r>
            <a:r>
              <a:rPr lang="en-US" sz="1200" dirty="0" err="1">
                <a:ea typeface="+mn-lt"/>
                <a:cs typeface="+mn-lt"/>
              </a:rPr>
              <a:t>évaluations</a:t>
            </a:r>
            <a:r>
              <a:rPr lang="en-US" sz="1200" dirty="0">
                <a:ea typeface="+mn-lt"/>
                <a:cs typeface="+mn-lt"/>
              </a:rPr>
              <a:t> des </a:t>
            </a:r>
            <a:r>
              <a:rPr lang="en-US" sz="1200" dirty="0" err="1">
                <a:ea typeface="+mn-lt"/>
                <a:cs typeface="+mn-lt"/>
              </a:rPr>
              <a:t>différents</a:t>
            </a:r>
            <a:r>
              <a:rPr lang="en-US" sz="1200" dirty="0">
                <a:ea typeface="+mn-lt"/>
                <a:cs typeface="+mn-lt"/>
              </a:rPr>
              <a:t> blocs de </a:t>
            </a:r>
            <a:r>
              <a:rPr lang="en-US" sz="1200" dirty="0" err="1">
                <a:ea typeface="+mn-lt"/>
                <a:cs typeface="+mn-lt"/>
              </a:rPr>
              <a:t>compétences</a:t>
            </a:r>
            <a:r>
              <a:rPr lang="en-US" sz="1200" dirty="0">
                <a:ea typeface="+mn-lt"/>
                <a:cs typeface="+mn-lt"/>
              </a:rPr>
              <a:t> ;</a:t>
            </a:r>
            <a:endParaRPr lang="en-US" sz="1200" dirty="0">
              <a:ea typeface="Calibri" panose="020F0502020204030204"/>
              <a:cs typeface="Calibri" panose="020F0502020204030204"/>
            </a:endParaRPr>
          </a:p>
          <a:p>
            <a:pPr marL="171450" indent="-171450" algn="just">
              <a:lnSpc>
                <a:spcPct val="150000"/>
              </a:lnSpc>
              <a:buFont typeface="Arial"/>
              <a:buChar char="•"/>
            </a:pPr>
            <a:r>
              <a:rPr lang="en-US" sz="1200" dirty="0" err="1">
                <a:ea typeface="+mn-lt"/>
                <a:cs typeface="+mn-lt"/>
              </a:rPr>
              <a:t>réaliser</a:t>
            </a:r>
            <a:r>
              <a:rPr lang="en-US" sz="1200" dirty="0">
                <a:ea typeface="+mn-lt"/>
                <a:cs typeface="+mn-lt"/>
              </a:rPr>
              <a:t> des </a:t>
            </a:r>
            <a:r>
              <a:rPr lang="en-US" sz="1200" dirty="0" err="1">
                <a:ea typeface="+mn-lt"/>
                <a:cs typeface="+mn-lt"/>
              </a:rPr>
              <a:t>bilans</a:t>
            </a:r>
            <a:r>
              <a:rPr lang="en-US" sz="1200" dirty="0">
                <a:ea typeface="+mn-lt"/>
                <a:cs typeface="+mn-lt"/>
              </a:rPr>
              <a:t> </a:t>
            </a:r>
            <a:r>
              <a:rPr lang="en-US" sz="1200" dirty="0" err="1">
                <a:ea typeface="+mn-lt"/>
                <a:cs typeface="+mn-lt"/>
              </a:rPr>
              <a:t>réguliers</a:t>
            </a:r>
            <a:r>
              <a:rPr lang="en-US" sz="1200" dirty="0">
                <a:ea typeface="+mn-lt"/>
                <a:cs typeface="+mn-lt"/>
              </a:rPr>
              <a:t> avec </a:t>
            </a:r>
            <a:r>
              <a:rPr lang="en-US" sz="1200" dirty="0" err="1">
                <a:ea typeface="+mn-lt"/>
                <a:cs typeface="+mn-lt"/>
              </a:rPr>
              <a:t>votre</a:t>
            </a:r>
            <a:r>
              <a:rPr lang="en-US" sz="1200" dirty="0">
                <a:ea typeface="+mn-lt"/>
                <a:cs typeface="+mn-lt"/>
              </a:rPr>
              <a:t> </a:t>
            </a:r>
            <a:r>
              <a:rPr lang="en-US" sz="1200" dirty="0" err="1">
                <a:ea typeface="+mn-lt"/>
                <a:cs typeface="+mn-lt"/>
              </a:rPr>
              <a:t>formateur</a:t>
            </a:r>
            <a:r>
              <a:rPr lang="en-US" sz="1200" dirty="0">
                <a:ea typeface="+mn-lt"/>
                <a:cs typeface="+mn-lt"/>
              </a:rPr>
              <a:t> </a:t>
            </a:r>
            <a:r>
              <a:rPr lang="en-US" sz="1200" dirty="0" err="1">
                <a:ea typeface="+mn-lt"/>
                <a:cs typeface="+mn-lt"/>
              </a:rPr>
              <a:t>référent</a:t>
            </a:r>
            <a:r>
              <a:rPr lang="en-US" sz="1200" dirty="0">
                <a:ea typeface="+mn-lt"/>
                <a:cs typeface="+mn-lt"/>
              </a:rPr>
              <a:t> ;</a:t>
            </a:r>
            <a:endParaRPr lang="en-US" sz="1200" dirty="0">
              <a:ea typeface="Calibri" panose="020F0502020204030204"/>
              <a:cs typeface="Calibri" panose="020F0502020204030204"/>
            </a:endParaRPr>
          </a:p>
          <a:p>
            <a:pPr marL="171450" indent="-171450" algn="just">
              <a:lnSpc>
                <a:spcPct val="150000"/>
              </a:lnSpc>
              <a:buFont typeface="Arial"/>
              <a:buChar char="•"/>
            </a:pPr>
            <a:r>
              <a:rPr lang="en-US" sz="1200" dirty="0" err="1">
                <a:ea typeface="+mn-lt"/>
                <a:cs typeface="+mn-lt"/>
              </a:rPr>
              <a:t>formaliser</a:t>
            </a:r>
            <a:r>
              <a:rPr lang="en-US" sz="1200" dirty="0">
                <a:ea typeface="+mn-lt"/>
                <a:cs typeface="+mn-lt"/>
              </a:rPr>
              <a:t> </a:t>
            </a:r>
            <a:r>
              <a:rPr lang="en-US" sz="1200" dirty="0" err="1">
                <a:ea typeface="+mn-lt"/>
                <a:cs typeface="+mn-lt"/>
              </a:rPr>
              <a:t>votre</a:t>
            </a:r>
            <a:r>
              <a:rPr lang="en-US" sz="1200" dirty="0">
                <a:ea typeface="+mn-lt"/>
                <a:cs typeface="+mn-lt"/>
              </a:rPr>
              <a:t> </a:t>
            </a:r>
            <a:r>
              <a:rPr lang="en-US" sz="1200" dirty="0" err="1">
                <a:ea typeface="+mn-lt"/>
                <a:cs typeface="+mn-lt"/>
              </a:rPr>
              <a:t>parcours</a:t>
            </a:r>
            <a:r>
              <a:rPr lang="en-US" sz="1200" dirty="0">
                <a:ea typeface="+mn-lt"/>
                <a:cs typeface="+mn-lt"/>
              </a:rPr>
              <a:t> de formation et les </a:t>
            </a:r>
            <a:r>
              <a:rPr lang="en-US" sz="1200" dirty="0" err="1">
                <a:ea typeface="+mn-lt"/>
                <a:cs typeface="+mn-lt"/>
              </a:rPr>
              <a:t>évaluations</a:t>
            </a:r>
            <a:r>
              <a:rPr lang="en-US" sz="1200" dirty="0">
                <a:ea typeface="+mn-lt"/>
                <a:cs typeface="+mn-lt"/>
              </a:rPr>
              <a:t> </a:t>
            </a:r>
            <a:r>
              <a:rPr lang="en-US" sz="1200" dirty="0" err="1">
                <a:ea typeface="+mn-lt"/>
                <a:cs typeface="+mn-lt"/>
              </a:rPr>
              <a:t>réalisées</a:t>
            </a:r>
            <a:r>
              <a:rPr lang="en-US" sz="1200" dirty="0">
                <a:ea typeface="+mn-lt"/>
                <a:cs typeface="+mn-lt"/>
              </a:rPr>
              <a:t>.</a:t>
            </a:r>
            <a:endParaRPr lang="en-US" sz="1200" dirty="0">
              <a:ea typeface="Calibri" panose="020F0502020204030204"/>
              <a:cs typeface="Calibri" panose="020F0502020204030204"/>
            </a:endParaRPr>
          </a:p>
          <a:p>
            <a:pPr algn="just">
              <a:lnSpc>
                <a:spcPct val="150000"/>
              </a:lnSpc>
            </a:pPr>
            <a:endParaRPr lang="en-US" sz="1200">
              <a:ea typeface="Calibri" panose="020F0502020204030204"/>
              <a:cs typeface="Calibri" panose="020F0502020204030204"/>
            </a:endParaRPr>
          </a:p>
          <a:p>
            <a:pPr algn="just">
              <a:lnSpc>
                <a:spcPct val="150000"/>
              </a:lnSpc>
            </a:pPr>
            <a:r>
              <a:rPr lang="en-US" sz="1200" dirty="0">
                <a:ea typeface="+mn-lt"/>
                <a:cs typeface="+mn-lt"/>
              </a:rPr>
              <a:t>Le </a:t>
            </a:r>
            <a:r>
              <a:rPr lang="en-US" sz="1200" dirty="0" err="1">
                <a:ea typeface="+mn-lt"/>
                <a:cs typeface="+mn-lt"/>
              </a:rPr>
              <a:t>livret</a:t>
            </a:r>
            <a:r>
              <a:rPr lang="en-US" sz="1200" dirty="0">
                <a:ea typeface="+mn-lt"/>
                <a:cs typeface="+mn-lt"/>
              </a:rPr>
              <a:t> </a:t>
            </a:r>
            <a:r>
              <a:rPr lang="en-US" sz="1200" dirty="0" err="1">
                <a:ea typeface="+mn-lt"/>
                <a:cs typeface="+mn-lt"/>
              </a:rPr>
              <a:t>permet</a:t>
            </a:r>
            <a:r>
              <a:rPr lang="en-US" sz="1200" dirty="0">
                <a:ea typeface="+mn-lt"/>
                <a:cs typeface="+mn-lt"/>
              </a:rPr>
              <a:t> </a:t>
            </a:r>
            <a:r>
              <a:rPr lang="en-US" sz="1200" dirty="0" err="1">
                <a:ea typeface="+mn-lt"/>
                <a:cs typeface="+mn-lt"/>
              </a:rPr>
              <a:t>également</a:t>
            </a:r>
            <a:r>
              <a:rPr lang="en-US" sz="1200" dirty="0">
                <a:ea typeface="+mn-lt"/>
                <a:cs typeface="+mn-lt"/>
              </a:rPr>
              <a:t> au </a:t>
            </a:r>
            <a:r>
              <a:rPr lang="en-US" sz="1200" dirty="0" err="1">
                <a:ea typeface="+mn-lt"/>
                <a:cs typeface="+mn-lt"/>
              </a:rPr>
              <a:t>tuteur</a:t>
            </a:r>
            <a:r>
              <a:rPr lang="en-US" sz="1200" dirty="0">
                <a:ea typeface="+mn-lt"/>
                <a:cs typeface="+mn-lt"/>
              </a:rPr>
              <a:t> et aux </a:t>
            </a:r>
            <a:r>
              <a:rPr lang="en-US" sz="1200" dirty="0" err="1">
                <a:ea typeface="+mn-lt"/>
                <a:cs typeface="+mn-lt"/>
              </a:rPr>
              <a:t>formateurs</a:t>
            </a:r>
            <a:r>
              <a:rPr lang="en-US" sz="1200" dirty="0">
                <a:ea typeface="+mn-lt"/>
                <a:cs typeface="+mn-lt"/>
              </a:rPr>
              <a:t> de </a:t>
            </a:r>
            <a:r>
              <a:rPr lang="en-US" sz="1200" dirty="0" err="1">
                <a:ea typeface="+mn-lt"/>
                <a:cs typeface="+mn-lt"/>
              </a:rPr>
              <a:t>partager</a:t>
            </a:r>
            <a:r>
              <a:rPr lang="en-US" sz="1200" dirty="0">
                <a:ea typeface="+mn-lt"/>
                <a:cs typeface="+mn-lt"/>
              </a:rPr>
              <a:t> </a:t>
            </a:r>
            <a:r>
              <a:rPr lang="en-US" sz="1200" dirty="0" err="1">
                <a:ea typeface="+mn-lt"/>
                <a:cs typeface="+mn-lt"/>
              </a:rPr>
              <a:t>leurs</a:t>
            </a:r>
            <a:r>
              <a:rPr lang="en-US" sz="1200" dirty="0">
                <a:ea typeface="+mn-lt"/>
                <a:cs typeface="+mn-lt"/>
              </a:rPr>
              <a:t> observations et </a:t>
            </a:r>
            <a:r>
              <a:rPr lang="en-US" sz="1200" dirty="0" err="1">
                <a:ea typeface="+mn-lt"/>
                <a:cs typeface="+mn-lt"/>
              </a:rPr>
              <a:t>leurs</a:t>
            </a:r>
            <a:r>
              <a:rPr lang="en-US" sz="1200" dirty="0">
                <a:ea typeface="+mn-lt"/>
                <a:cs typeface="+mn-lt"/>
              </a:rPr>
              <a:t> avis sur </a:t>
            </a:r>
            <a:r>
              <a:rPr lang="en-US" sz="1200" dirty="0" err="1">
                <a:ea typeface="+mn-lt"/>
                <a:cs typeface="+mn-lt"/>
              </a:rPr>
              <a:t>l’acquisition</a:t>
            </a:r>
            <a:r>
              <a:rPr lang="en-US" sz="1200" dirty="0">
                <a:ea typeface="+mn-lt"/>
                <a:cs typeface="+mn-lt"/>
              </a:rPr>
              <a:t> de </a:t>
            </a:r>
            <a:r>
              <a:rPr lang="en-US" sz="1200" dirty="0" err="1">
                <a:ea typeface="+mn-lt"/>
                <a:cs typeface="+mn-lt"/>
              </a:rPr>
              <a:t>vos</a:t>
            </a:r>
            <a:r>
              <a:rPr lang="en-US" sz="1200" dirty="0">
                <a:ea typeface="+mn-lt"/>
                <a:cs typeface="+mn-lt"/>
              </a:rPr>
              <a:t> </a:t>
            </a:r>
            <a:r>
              <a:rPr lang="en-US" sz="1200" dirty="0" err="1">
                <a:ea typeface="+mn-lt"/>
                <a:cs typeface="+mn-lt"/>
              </a:rPr>
              <a:t>compétences</a:t>
            </a:r>
            <a:r>
              <a:rPr lang="en-US" sz="1200" dirty="0">
                <a:ea typeface="+mn-lt"/>
                <a:cs typeface="+mn-lt"/>
              </a:rPr>
              <a:t>, </a:t>
            </a:r>
            <a:r>
              <a:rPr lang="en-US" sz="1200" dirty="0" err="1">
                <a:ea typeface="+mn-lt"/>
                <a:cs typeface="+mn-lt"/>
              </a:rPr>
              <a:t>afin</a:t>
            </a:r>
            <a:r>
              <a:rPr lang="en-US" sz="1200" dirty="0">
                <a:ea typeface="+mn-lt"/>
                <a:cs typeface="+mn-lt"/>
              </a:rPr>
              <a:t> de vous </a:t>
            </a:r>
            <a:r>
              <a:rPr lang="en-US" sz="1200" dirty="0" err="1">
                <a:ea typeface="+mn-lt"/>
                <a:cs typeface="+mn-lt"/>
              </a:rPr>
              <a:t>accompagner</a:t>
            </a:r>
            <a:r>
              <a:rPr lang="en-US" sz="1200" dirty="0">
                <a:ea typeface="+mn-lt"/>
                <a:cs typeface="+mn-lt"/>
              </a:rPr>
              <a:t> au </a:t>
            </a:r>
            <a:r>
              <a:rPr lang="en-US" sz="1200" dirty="0" err="1">
                <a:ea typeface="+mn-lt"/>
                <a:cs typeface="+mn-lt"/>
              </a:rPr>
              <a:t>mieux</a:t>
            </a:r>
            <a:r>
              <a:rPr lang="en-US" sz="1200" dirty="0">
                <a:ea typeface="+mn-lt"/>
                <a:cs typeface="+mn-lt"/>
              </a:rPr>
              <a:t> dans </a:t>
            </a:r>
            <a:r>
              <a:rPr lang="en-US" sz="1200" dirty="0" err="1">
                <a:ea typeface="+mn-lt"/>
                <a:cs typeface="+mn-lt"/>
              </a:rPr>
              <a:t>votre</a:t>
            </a:r>
            <a:r>
              <a:rPr lang="en-US" sz="1200" dirty="0">
                <a:ea typeface="+mn-lt"/>
                <a:cs typeface="+mn-lt"/>
              </a:rPr>
              <a:t> </a:t>
            </a:r>
            <a:r>
              <a:rPr lang="en-US" sz="1200" dirty="0" err="1">
                <a:ea typeface="+mn-lt"/>
                <a:cs typeface="+mn-lt"/>
              </a:rPr>
              <a:t>parcours</a:t>
            </a:r>
            <a:r>
              <a:rPr lang="en-US" sz="1200" dirty="0">
                <a:ea typeface="+mn-lt"/>
                <a:cs typeface="+mn-lt"/>
              </a:rPr>
              <a:t>.</a:t>
            </a:r>
            <a:endParaRPr lang="en-US" sz="1200" dirty="0">
              <a:ea typeface="Calibri" panose="020F0502020204030204"/>
              <a:cs typeface="Calibri" panose="020F0502020204030204"/>
            </a:endParaRPr>
          </a:p>
          <a:p>
            <a:pPr algn="just">
              <a:lnSpc>
                <a:spcPct val="150000"/>
              </a:lnSpc>
            </a:pPr>
            <a:endParaRPr lang="en-US" sz="1200">
              <a:ea typeface="Calibri" panose="020F0502020204030204"/>
              <a:cs typeface="Calibri" panose="020F0502020204030204"/>
            </a:endParaRPr>
          </a:p>
          <a:p>
            <a:pPr algn="just">
              <a:lnSpc>
                <a:spcPct val="150000"/>
              </a:lnSpc>
            </a:pPr>
            <a:r>
              <a:rPr lang="en-US" sz="1200" dirty="0">
                <a:ea typeface="+mn-lt"/>
                <a:cs typeface="+mn-lt"/>
              </a:rPr>
              <a:t> </a:t>
            </a:r>
            <a:r>
              <a:rPr lang="en-US" sz="1200" b="1" dirty="0">
                <a:ea typeface="+mn-lt"/>
                <a:cs typeface="+mn-lt"/>
              </a:rPr>
              <a:t>À </a:t>
            </a:r>
            <a:r>
              <a:rPr lang="en-US" sz="1200" b="1" dirty="0" err="1">
                <a:ea typeface="+mn-lt"/>
                <a:cs typeface="+mn-lt"/>
              </a:rPr>
              <a:t>retenir</a:t>
            </a:r>
            <a:r>
              <a:rPr lang="en-US" sz="1200" dirty="0">
                <a:ea typeface="+mn-lt"/>
                <a:cs typeface="+mn-lt"/>
              </a:rPr>
              <a:t> : </a:t>
            </a:r>
            <a:r>
              <a:rPr lang="en-US" sz="1200" dirty="0" err="1">
                <a:ea typeface="+mn-lt"/>
                <a:cs typeface="+mn-lt"/>
              </a:rPr>
              <a:t>votre</a:t>
            </a:r>
            <a:r>
              <a:rPr lang="en-US" sz="1200" dirty="0">
                <a:ea typeface="+mn-lt"/>
                <a:cs typeface="+mn-lt"/>
              </a:rPr>
              <a:t> </a:t>
            </a:r>
            <a:r>
              <a:rPr lang="en-US" sz="1200" dirty="0" err="1">
                <a:ea typeface="+mn-lt"/>
                <a:cs typeface="+mn-lt"/>
              </a:rPr>
              <a:t>livret</a:t>
            </a:r>
            <a:r>
              <a:rPr lang="en-US" sz="1200" dirty="0">
                <a:ea typeface="+mn-lt"/>
                <a:cs typeface="+mn-lt"/>
              </a:rPr>
              <a:t> doit </a:t>
            </a:r>
            <a:r>
              <a:rPr lang="en-US" sz="1200" dirty="0" err="1">
                <a:ea typeface="+mn-lt"/>
                <a:cs typeface="+mn-lt"/>
              </a:rPr>
              <a:t>être</a:t>
            </a:r>
            <a:r>
              <a:rPr lang="en-US" sz="1200" dirty="0">
                <a:ea typeface="+mn-lt"/>
                <a:cs typeface="+mn-lt"/>
              </a:rPr>
              <a:t> </a:t>
            </a:r>
            <a:r>
              <a:rPr lang="en-US" sz="1200" dirty="0" err="1">
                <a:ea typeface="+mn-lt"/>
                <a:cs typeface="+mn-lt"/>
              </a:rPr>
              <a:t>tenu</a:t>
            </a:r>
            <a:r>
              <a:rPr lang="en-US" sz="1200" dirty="0">
                <a:ea typeface="+mn-lt"/>
                <a:cs typeface="+mn-lt"/>
              </a:rPr>
              <a:t> à jour avec </a:t>
            </a:r>
            <a:r>
              <a:rPr lang="en-US" sz="1200" dirty="0" err="1">
                <a:ea typeface="+mn-lt"/>
                <a:cs typeface="+mn-lt"/>
              </a:rPr>
              <a:t>soin</a:t>
            </a:r>
            <a:r>
              <a:rPr lang="en-US" sz="1200" dirty="0">
                <a:ea typeface="+mn-lt"/>
                <a:cs typeface="+mn-lt"/>
              </a:rPr>
              <a:t> et vous </a:t>
            </a:r>
            <a:r>
              <a:rPr lang="en-US" sz="1200" dirty="0" err="1">
                <a:ea typeface="+mn-lt"/>
                <a:cs typeface="+mn-lt"/>
              </a:rPr>
              <a:t>accompagner</a:t>
            </a:r>
            <a:r>
              <a:rPr lang="en-US" sz="1200" dirty="0">
                <a:ea typeface="+mn-lt"/>
                <a:cs typeface="+mn-lt"/>
              </a:rPr>
              <a:t> tout au long de </a:t>
            </a:r>
            <a:r>
              <a:rPr lang="en-US" sz="1200" dirty="0" err="1">
                <a:ea typeface="+mn-lt"/>
                <a:cs typeface="+mn-lt"/>
              </a:rPr>
              <a:t>votre</a:t>
            </a:r>
            <a:r>
              <a:rPr lang="en-US" sz="1200" dirty="0">
                <a:ea typeface="+mn-lt"/>
                <a:cs typeface="+mn-lt"/>
              </a:rPr>
              <a:t> formation. Il </a:t>
            </a:r>
            <a:r>
              <a:rPr lang="en-US" sz="1200" dirty="0" err="1">
                <a:ea typeface="+mn-lt"/>
                <a:cs typeface="+mn-lt"/>
              </a:rPr>
              <a:t>constitue</a:t>
            </a:r>
            <a:r>
              <a:rPr lang="en-US" sz="1200" dirty="0">
                <a:ea typeface="+mn-lt"/>
                <a:cs typeface="+mn-lt"/>
              </a:rPr>
              <a:t> un support de </a:t>
            </a:r>
            <a:r>
              <a:rPr lang="en-US" sz="1200" dirty="0" err="1">
                <a:ea typeface="+mn-lt"/>
                <a:cs typeface="+mn-lt"/>
              </a:rPr>
              <a:t>suivi</a:t>
            </a:r>
            <a:r>
              <a:rPr lang="en-US" sz="1200" dirty="0">
                <a:ea typeface="+mn-lt"/>
                <a:cs typeface="+mn-lt"/>
              </a:rPr>
              <a:t> de </a:t>
            </a:r>
            <a:r>
              <a:rPr lang="en-US" sz="1200" dirty="0" err="1">
                <a:ea typeface="+mn-lt"/>
                <a:cs typeface="+mn-lt"/>
              </a:rPr>
              <a:t>votre</a:t>
            </a:r>
            <a:r>
              <a:rPr lang="en-US" sz="1200" dirty="0">
                <a:ea typeface="+mn-lt"/>
                <a:cs typeface="+mn-lt"/>
              </a:rPr>
              <a:t> progression et est pris </a:t>
            </a:r>
            <a:r>
              <a:rPr lang="en-US" sz="1200" dirty="0" err="1">
                <a:ea typeface="+mn-lt"/>
                <a:cs typeface="+mn-lt"/>
              </a:rPr>
              <a:t>en</a:t>
            </a:r>
            <a:r>
              <a:rPr lang="en-US" sz="1200" dirty="0">
                <a:ea typeface="+mn-lt"/>
                <a:cs typeface="+mn-lt"/>
              </a:rPr>
              <a:t> compte par le jury </a:t>
            </a:r>
            <a:r>
              <a:rPr lang="en-US" sz="1200" dirty="0" err="1">
                <a:ea typeface="+mn-lt"/>
                <a:cs typeface="+mn-lt"/>
              </a:rPr>
              <a:t>certificateur</a:t>
            </a:r>
            <a:r>
              <a:rPr lang="en-US" sz="1200" dirty="0">
                <a:ea typeface="+mn-lt"/>
                <a:cs typeface="+mn-lt"/>
              </a:rPr>
              <a:t> </a:t>
            </a:r>
            <a:r>
              <a:rPr lang="en-US" sz="1200" dirty="0" err="1">
                <a:ea typeface="+mn-lt"/>
                <a:cs typeface="+mn-lt"/>
              </a:rPr>
              <a:t>lors</a:t>
            </a:r>
            <a:r>
              <a:rPr lang="en-US" sz="1200" dirty="0">
                <a:ea typeface="+mn-lt"/>
                <a:cs typeface="+mn-lt"/>
              </a:rPr>
              <a:t> de la </a:t>
            </a:r>
            <a:r>
              <a:rPr lang="en-US" sz="1200" dirty="0" err="1">
                <a:ea typeface="+mn-lt"/>
                <a:cs typeface="+mn-lt"/>
              </a:rPr>
              <a:t>délivrance</a:t>
            </a:r>
            <a:r>
              <a:rPr lang="en-US" sz="1200" dirty="0">
                <a:ea typeface="+mn-lt"/>
                <a:cs typeface="+mn-lt"/>
              </a:rPr>
              <a:t> du C.Q.P.</a:t>
            </a:r>
            <a:endParaRPr lang="en-US" sz="1200" dirty="0">
              <a:ea typeface="Calibri" panose="020F0502020204030204"/>
              <a:cs typeface="Calibri" panose="020F0502020204030204"/>
            </a:endParaRPr>
          </a:p>
        </p:txBody>
      </p:sp>
    </p:spTree>
    <p:extLst>
      <p:ext uri="{BB962C8B-B14F-4D97-AF65-F5344CB8AC3E}">
        <p14:creationId xmlns:p14="http://schemas.microsoft.com/office/powerpoint/2010/main" val="5504150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4CCFC-6226-CB10-17CA-2E9E7198CB86}"/>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2A43C9E2-C9AA-22BE-C3D7-E8BF4E86530C}"/>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FE327A97-EC2A-198A-D59E-D9BE0E9A89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59;p30">
            <a:extLst>
              <a:ext uri="{FF2B5EF4-FFF2-40B4-BE49-F238E27FC236}">
                <a16:creationId xmlns:a16="http://schemas.microsoft.com/office/drawing/2014/main" id="{348C2F69-A21A-2E7D-0129-5A02F096AD43}"/>
              </a:ext>
            </a:extLst>
          </p:cNvPr>
          <p:cNvSpPr txBox="1">
            <a:spLocks noGrp="1"/>
          </p:cNvSpPr>
          <p:nvPr/>
        </p:nvSpPr>
        <p:spPr>
          <a:xfrm>
            <a:off x="2308088" y="556592"/>
            <a:ext cx="6447501" cy="56857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16— Le planning et les temps forts </a:t>
            </a:r>
          </a:p>
        </p:txBody>
      </p:sp>
      <p:pic>
        <p:nvPicPr>
          <p:cNvPr id="5" name="Picture 4">
            <a:extLst>
              <a:ext uri="{FF2B5EF4-FFF2-40B4-BE49-F238E27FC236}">
                <a16:creationId xmlns:a16="http://schemas.microsoft.com/office/drawing/2014/main" id="{ACBBCB08-44B6-51A2-CDC5-BCE148CC324C}"/>
              </a:ext>
            </a:extLst>
          </p:cNvPr>
          <p:cNvPicPr>
            <a:picLocks noChangeAspect="1"/>
          </p:cNvPicPr>
          <p:nvPr/>
        </p:nvPicPr>
        <p:blipFill>
          <a:blip r:embed="rId3"/>
          <a:stretch>
            <a:fillRect/>
          </a:stretch>
        </p:blipFill>
        <p:spPr>
          <a:xfrm>
            <a:off x="1579222" y="1287626"/>
            <a:ext cx="4517090" cy="4615325"/>
          </a:xfrm>
          <a:prstGeom prst="rect">
            <a:avLst/>
          </a:prstGeom>
        </p:spPr>
      </p:pic>
      <p:pic>
        <p:nvPicPr>
          <p:cNvPr id="6" name="Picture 5">
            <a:extLst>
              <a:ext uri="{FF2B5EF4-FFF2-40B4-BE49-F238E27FC236}">
                <a16:creationId xmlns:a16="http://schemas.microsoft.com/office/drawing/2014/main" id="{CF998539-BB73-526F-4F1C-2E8197D5DB58}"/>
              </a:ext>
            </a:extLst>
          </p:cNvPr>
          <p:cNvPicPr>
            <a:picLocks noChangeAspect="1"/>
          </p:cNvPicPr>
          <p:nvPr/>
        </p:nvPicPr>
        <p:blipFill>
          <a:blip r:embed="rId4"/>
          <a:srcRect r="-210" b="-209"/>
          <a:stretch>
            <a:fillRect/>
          </a:stretch>
        </p:blipFill>
        <p:spPr>
          <a:xfrm>
            <a:off x="6221439" y="1530329"/>
            <a:ext cx="4723715" cy="4720683"/>
          </a:xfrm>
          <a:prstGeom prst="rect">
            <a:avLst/>
          </a:prstGeom>
        </p:spPr>
      </p:pic>
      <p:sp>
        <p:nvSpPr>
          <p:cNvPr id="8" name="Google Shape;55;p13">
            <a:extLst>
              <a:ext uri="{FF2B5EF4-FFF2-40B4-BE49-F238E27FC236}">
                <a16:creationId xmlns:a16="http://schemas.microsoft.com/office/drawing/2014/main" id="{D725E43F-6DA0-AF72-D019-B39129C1414C}"/>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22537983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8131A8-58A4-FBE1-14DE-8D6762C5A6A3}"/>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F7DD8F1F-50FB-2AA4-F4E8-FDBFCA366FC8}"/>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6DF61F9D-184D-DF3D-A718-2B3A86B703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4" name="Arrow: Right 23">
            <a:extLst>
              <a:ext uri="{FF2B5EF4-FFF2-40B4-BE49-F238E27FC236}">
                <a16:creationId xmlns:a16="http://schemas.microsoft.com/office/drawing/2014/main" id="{D282A784-665E-31D8-2B8E-2FC61A471FD8}"/>
              </a:ext>
            </a:extLst>
          </p:cNvPr>
          <p:cNvSpPr/>
          <p:nvPr/>
        </p:nvSpPr>
        <p:spPr>
          <a:xfrm>
            <a:off x="1832450" y="3260800"/>
            <a:ext cx="8549856" cy="33122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p:txBody>
      </p:sp>
      <p:sp>
        <p:nvSpPr>
          <p:cNvPr id="25" name="TextBox 4">
            <a:extLst>
              <a:ext uri="{FF2B5EF4-FFF2-40B4-BE49-F238E27FC236}">
                <a16:creationId xmlns:a16="http://schemas.microsoft.com/office/drawing/2014/main" id="{59B04149-3D0B-0625-B9E1-7682F674F40E}"/>
              </a:ext>
            </a:extLst>
          </p:cNvPr>
          <p:cNvSpPr txBox="1"/>
          <p:nvPr/>
        </p:nvSpPr>
        <p:spPr>
          <a:xfrm>
            <a:off x="3823762" y="5003855"/>
            <a:ext cx="4572000" cy="369332"/>
          </a:xfrm>
          <a:prstGeom prst="rect">
            <a:avLst/>
          </a:prstGeom>
          <a:solidFill>
            <a:schemeClr val="accent1">
              <a:lumMod val="60000"/>
              <a:lumOff val="40000"/>
            </a:schemeClr>
          </a:solid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gn="ctr"/>
            <a:r>
              <a:rPr lang="fr-FR" sz="1800" kern="1200">
                <a:solidFill>
                  <a:schemeClr val="tx1"/>
                </a:solidFill>
                <a:latin typeface="Univers Condensed Light"/>
                <a:ea typeface="+mn-ea"/>
                <a:cs typeface="+mn-cs"/>
              </a:rPr>
              <a:t>Certification à l’issue de la validation des 4 blocs</a:t>
            </a:r>
            <a:endParaRPr lang="en-US">
              <a:solidFill>
                <a:schemeClr val="tx1"/>
              </a:solidFill>
            </a:endParaRPr>
          </a:p>
        </p:txBody>
      </p:sp>
      <p:sp>
        <p:nvSpPr>
          <p:cNvPr id="26" name="TextBox 5">
            <a:extLst>
              <a:ext uri="{FF2B5EF4-FFF2-40B4-BE49-F238E27FC236}">
                <a16:creationId xmlns:a16="http://schemas.microsoft.com/office/drawing/2014/main" id="{4461ADB0-D776-B26B-02B1-A23251ABDD5A}"/>
              </a:ext>
            </a:extLst>
          </p:cNvPr>
          <p:cNvSpPr txBox="1"/>
          <p:nvPr/>
        </p:nvSpPr>
        <p:spPr>
          <a:xfrm>
            <a:off x="1798601" y="2926818"/>
            <a:ext cx="8493367" cy="2616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1100" err="1"/>
              <a:t>Septembre</a:t>
            </a:r>
            <a:r>
              <a:rPr lang="en-US" sz="1100"/>
              <a:t> 26     Octobre 26    Novembre 26   </a:t>
            </a:r>
            <a:r>
              <a:rPr lang="en-US" sz="1100" err="1"/>
              <a:t>Décembre</a:t>
            </a:r>
            <a:r>
              <a:rPr lang="en-US" sz="1100"/>
              <a:t> 26        Janvier 27      Mars 27        Mai 27      Juin 27</a:t>
            </a:r>
          </a:p>
        </p:txBody>
      </p:sp>
      <p:sp>
        <p:nvSpPr>
          <p:cNvPr id="27" name="TextBox 6">
            <a:extLst>
              <a:ext uri="{FF2B5EF4-FFF2-40B4-BE49-F238E27FC236}">
                <a16:creationId xmlns:a16="http://schemas.microsoft.com/office/drawing/2014/main" id="{3A13E7DC-3FF6-26B8-E388-1E01F70EAD58}"/>
              </a:ext>
            </a:extLst>
          </p:cNvPr>
          <p:cNvSpPr txBox="1"/>
          <p:nvPr/>
        </p:nvSpPr>
        <p:spPr>
          <a:xfrm>
            <a:off x="1921693" y="3665372"/>
            <a:ext cx="1046282" cy="127727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buChar char="•"/>
            </a:pPr>
            <a:r>
              <a:rPr lang="en-US" sz="1100" b="1" u="sng">
                <a:solidFill>
                  <a:srgbClr val="131313"/>
                </a:solidFill>
                <a:latin typeface="Univers Condensed Light"/>
              </a:rPr>
              <a:t> </a:t>
            </a:r>
            <a:r>
              <a:rPr lang="en-US" sz="1100" b="1" u="sng" err="1">
                <a:solidFill>
                  <a:srgbClr val="131313"/>
                </a:solidFill>
                <a:latin typeface="Univers Condensed Light"/>
              </a:rPr>
              <a:t>Rentrée</a:t>
            </a:r>
            <a:endParaRPr lang="en-US" sz="1100" b="1" u="sng">
              <a:solidFill>
                <a:srgbClr val="131313"/>
              </a:solidFill>
              <a:latin typeface="Univers Condensed Light"/>
            </a:endParaRPr>
          </a:p>
          <a:p>
            <a:pPr>
              <a:buChar char="•"/>
            </a:pPr>
            <a:r>
              <a:rPr lang="en-US" sz="1100">
                <a:solidFill>
                  <a:srgbClr val="131313"/>
                </a:solidFill>
                <a:latin typeface="Univers Condensed Light"/>
              </a:rPr>
              <a:t> </a:t>
            </a:r>
            <a:r>
              <a:rPr lang="en-US" sz="1100" err="1">
                <a:solidFill>
                  <a:srgbClr val="131313"/>
                </a:solidFill>
                <a:latin typeface="Univers Condensed Light"/>
              </a:rPr>
              <a:t>Démarrage</a:t>
            </a:r>
            <a:r>
              <a:rPr lang="en-US" sz="1100">
                <a:solidFill>
                  <a:srgbClr val="131313"/>
                </a:solidFill>
                <a:latin typeface="Univers Condensed Light"/>
              </a:rPr>
              <a:t> du bloc 3</a:t>
            </a:r>
          </a:p>
          <a:p>
            <a:pPr>
              <a:buChar char="•"/>
            </a:pPr>
            <a:r>
              <a:rPr lang="en-US" sz="1100">
                <a:solidFill>
                  <a:srgbClr val="131313"/>
                </a:solidFill>
                <a:latin typeface="Univers Condensed Light"/>
              </a:rPr>
              <a:t> Evaluation bloc 3</a:t>
            </a:r>
            <a:endParaRPr lang="en-US" sz="1100"/>
          </a:p>
          <a:p>
            <a:pPr>
              <a:buChar char="•"/>
            </a:pPr>
            <a:r>
              <a:rPr lang="en-US" sz="1100">
                <a:solidFill>
                  <a:srgbClr val="131313"/>
                </a:solidFill>
                <a:latin typeface="Univers Condensed Light"/>
              </a:rPr>
              <a:t> Fin de session N-1</a:t>
            </a:r>
            <a:endParaRPr lang="en-US" sz="1100"/>
          </a:p>
        </p:txBody>
      </p:sp>
      <p:sp>
        <p:nvSpPr>
          <p:cNvPr id="28" name="TextBox 8">
            <a:extLst>
              <a:ext uri="{FF2B5EF4-FFF2-40B4-BE49-F238E27FC236}">
                <a16:creationId xmlns:a16="http://schemas.microsoft.com/office/drawing/2014/main" id="{337AEFEB-9B89-21CF-AF34-EA4669CD57D1}"/>
              </a:ext>
            </a:extLst>
          </p:cNvPr>
          <p:cNvSpPr txBox="1"/>
          <p:nvPr/>
        </p:nvSpPr>
        <p:spPr>
          <a:xfrm>
            <a:off x="3091070" y="3638995"/>
            <a:ext cx="844060" cy="76944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1100"/>
              <a:t>• </a:t>
            </a:r>
            <a:r>
              <a:rPr lang="en-US" sz="1100" b="1" u="sng" err="1">
                <a:solidFill>
                  <a:srgbClr val="131313"/>
                </a:solidFill>
                <a:latin typeface="Univers Condensed Light"/>
              </a:rPr>
              <a:t>Rentrée</a:t>
            </a:r>
            <a:endParaRPr lang="en-US" sz="1100" err="1"/>
          </a:p>
          <a:p>
            <a:r>
              <a:rPr lang="en-US" sz="1100"/>
              <a:t>• </a:t>
            </a:r>
            <a:r>
              <a:rPr lang="en-US" sz="1100" err="1">
                <a:solidFill>
                  <a:srgbClr val="131313"/>
                </a:solidFill>
                <a:latin typeface="Univers Condensed Light"/>
              </a:rPr>
              <a:t>Démarrage</a:t>
            </a:r>
            <a:r>
              <a:rPr lang="en-US" sz="1100">
                <a:solidFill>
                  <a:srgbClr val="131313"/>
                </a:solidFill>
                <a:latin typeface="Univers Condensed Light"/>
              </a:rPr>
              <a:t> du bloc 4</a:t>
            </a:r>
            <a:endParaRPr lang="en-US" sz="1100"/>
          </a:p>
          <a:p>
            <a:pPr algn="l"/>
            <a:endParaRPr lang="en-US" sz="1100"/>
          </a:p>
        </p:txBody>
      </p:sp>
      <p:sp>
        <p:nvSpPr>
          <p:cNvPr id="29" name="TextBox 9">
            <a:extLst>
              <a:ext uri="{FF2B5EF4-FFF2-40B4-BE49-F238E27FC236}">
                <a16:creationId xmlns:a16="http://schemas.microsoft.com/office/drawing/2014/main" id="{57DAB23D-BF1B-C2E0-56C5-A9294FA2B162}"/>
              </a:ext>
            </a:extLst>
          </p:cNvPr>
          <p:cNvSpPr txBox="1"/>
          <p:nvPr/>
        </p:nvSpPr>
        <p:spPr>
          <a:xfrm>
            <a:off x="4278031" y="3595033"/>
            <a:ext cx="545123" cy="2616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gn="l"/>
            <a:r>
              <a:rPr lang="en-US" sz="1100" b="1" u="sng" dirty="0">
                <a:solidFill>
                  <a:srgbClr val="131313"/>
                </a:solidFill>
                <a:latin typeface="Univers Condensed Light"/>
              </a:rPr>
              <a:t>AFGSU</a:t>
            </a:r>
          </a:p>
        </p:txBody>
      </p:sp>
      <p:sp>
        <p:nvSpPr>
          <p:cNvPr id="30" name="TextBox 10">
            <a:extLst>
              <a:ext uri="{FF2B5EF4-FFF2-40B4-BE49-F238E27FC236}">
                <a16:creationId xmlns:a16="http://schemas.microsoft.com/office/drawing/2014/main" id="{54643BBD-9D5E-0761-33EC-6E723AB2AC8B}"/>
              </a:ext>
            </a:extLst>
          </p:cNvPr>
          <p:cNvSpPr txBox="1"/>
          <p:nvPr/>
        </p:nvSpPr>
        <p:spPr>
          <a:xfrm>
            <a:off x="5271561" y="3621411"/>
            <a:ext cx="1002324" cy="1107996"/>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1100"/>
              <a:t>• </a:t>
            </a:r>
            <a:r>
              <a:rPr lang="en-US" sz="1100">
                <a:solidFill>
                  <a:srgbClr val="131313"/>
                </a:solidFill>
                <a:latin typeface="Univers Condensed Light"/>
              </a:rPr>
              <a:t>Evaluation du bloc 4</a:t>
            </a:r>
            <a:endParaRPr lang="en-US" sz="1100"/>
          </a:p>
          <a:p>
            <a:r>
              <a:rPr lang="en-US" sz="1100"/>
              <a:t>• </a:t>
            </a:r>
            <a:r>
              <a:rPr lang="en-US" sz="1100">
                <a:solidFill>
                  <a:srgbClr val="131313"/>
                </a:solidFill>
                <a:latin typeface="Univers Condensed Light"/>
              </a:rPr>
              <a:t>Fin de session N-1</a:t>
            </a:r>
            <a:endParaRPr lang="en-US" sz="1100">
              <a:latin typeface="Univers Condensed Light"/>
            </a:endParaRPr>
          </a:p>
          <a:p>
            <a:endParaRPr lang="en-US" sz="1100"/>
          </a:p>
          <a:p>
            <a:pPr algn="l"/>
            <a:endParaRPr lang="en-US" sz="1100"/>
          </a:p>
        </p:txBody>
      </p:sp>
      <p:sp>
        <p:nvSpPr>
          <p:cNvPr id="31" name="TextBox 11">
            <a:extLst>
              <a:ext uri="{FF2B5EF4-FFF2-40B4-BE49-F238E27FC236}">
                <a16:creationId xmlns:a16="http://schemas.microsoft.com/office/drawing/2014/main" id="{CF136395-3BC2-F2FD-F2ED-37C40901F4B0}"/>
              </a:ext>
            </a:extLst>
          </p:cNvPr>
          <p:cNvSpPr txBox="1"/>
          <p:nvPr/>
        </p:nvSpPr>
        <p:spPr>
          <a:xfrm>
            <a:off x="6616785" y="3595035"/>
            <a:ext cx="844062" cy="76944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1100"/>
              <a:t>• </a:t>
            </a:r>
            <a:r>
              <a:rPr lang="en-US" sz="1100" b="1" u="sng" err="1">
                <a:solidFill>
                  <a:srgbClr val="131313"/>
                </a:solidFill>
                <a:latin typeface="Univers Condensed Light"/>
              </a:rPr>
              <a:t>Rentrée</a:t>
            </a:r>
            <a:endParaRPr lang="en-US" sz="1100" err="1"/>
          </a:p>
          <a:p>
            <a:r>
              <a:rPr lang="en-US" sz="1100"/>
              <a:t>• </a:t>
            </a:r>
            <a:r>
              <a:rPr lang="en-US" sz="1100" err="1">
                <a:solidFill>
                  <a:srgbClr val="131313"/>
                </a:solidFill>
                <a:latin typeface="Univers Condensed Light"/>
              </a:rPr>
              <a:t>Démarrage</a:t>
            </a:r>
            <a:r>
              <a:rPr lang="en-US" sz="1100">
                <a:solidFill>
                  <a:srgbClr val="131313"/>
                </a:solidFill>
                <a:latin typeface="Univers Condensed Light"/>
              </a:rPr>
              <a:t> du bloc 1</a:t>
            </a:r>
            <a:endParaRPr lang="en-US" sz="1100"/>
          </a:p>
          <a:p>
            <a:pPr algn="l"/>
            <a:endParaRPr lang="en-US" sz="1100"/>
          </a:p>
        </p:txBody>
      </p:sp>
      <p:sp>
        <p:nvSpPr>
          <p:cNvPr id="32" name="TextBox 12">
            <a:extLst>
              <a:ext uri="{FF2B5EF4-FFF2-40B4-BE49-F238E27FC236}">
                <a16:creationId xmlns:a16="http://schemas.microsoft.com/office/drawing/2014/main" id="{EAC6EE34-A97F-C0BB-BB68-6D62D4FA5523}"/>
              </a:ext>
            </a:extLst>
          </p:cNvPr>
          <p:cNvSpPr txBox="1"/>
          <p:nvPr/>
        </p:nvSpPr>
        <p:spPr>
          <a:xfrm>
            <a:off x="7715823" y="3665372"/>
            <a:ext cx="852853" cy="98488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1100"/>
              <a:t>• </a:t>
            </a:r>
            <a:r>
              <a:rPr lang="en-US" sz="1100">
                <a:solidFill>
                  <a:srgbClr val="131313"/>
                </a:solidFill>
                <a:latin typeface="Univers Condensed Light"/>
              </a:rPr>
              <a:t>Evaluation du bloc 1</a:t>
            </a:r>
            <a:endParaRPr lang="en-US" sz="1100"/>
          </a:p>
          <a:p>
            <a:r>
              <a:rPr lang="en-US" sz="1100"/>
              <a:t>• </a:t>
            </a:r>
            <a:r>
              <a:rPr lang="en-US" sz="1100">
                <a:solidFill>
                  <a:srgbClr val="131313"/>
                </a:solidFill>
                <a:latin typeface="Univers Condensed Light"/>
              </a:rPr>
              <a:t>Fin de session N-1</a:t>
            </a:r>
            <a:endParaRPr lang="en-US" sz="1100"/>
          </a:p>
          <a:p>
            <a:pPr algn="l"/>
            <a:endParaRPr lang="en-US"/>
          </a:p>
        </p:txBody>
      </p:sp>
      <p:sp>
        <p:nvSpPr>
          <p:cNvPr id="33" name="TextBox 13">
            <a:extLst>
              <a:ext uri="{FF2B5EF4-FFF2-40B4-BE49-F238E27FC236}">
                <a16:creationId xmlns:a16="http://schemas.microsoft.com/office/drawing/2014/main" id="{36AE28DB-4FAE-881B-392D-FC86ADB277E5}"/>
              </a:ext>
            </a:extLst>
          </p:cNvPr>
          <p:cNvSpPr txBox="1"/>
          <p:nvPr/>
        </p:nvSpPr>
        <p:spPr>
          <a:xfrm>
            <a:off x="8568678" y="3621410"/>
            <a:ext cx="1081453" cy="86177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a:t>•</a:t>
            </a:r>
            <a:r>
              <a:rPr lang="en-US" sz="1100"/>
              <a:t> </a:t>
            </a:r>
            <a:r>
              <a:rPr lang="en-US" sz="1100" b="1" u="sng" err="1">
                <a:solidFill>
                  <a:srgbClr val="131313"/>
                </a:solidFill>
              </a:rPr>
              <a:t>Rentrée</a:t>
            </a:r>
            <a:endParaRPr lang="en-US" sz="1100">
              <a:ea typeface="Calibri"/>
            </a:endParaRPr>
          </a:p>
          <a:p>
            <a:r>
              <a:rPr lang="en-US" sz="1100"/>
              <a:t>• </a:t>
            </a:r>
            <a:r>
              <a:rPr lang="en-US" sz="1100" err="1">
                <a:solidFill>
                  <a:srgbClr val="131313"/>
                </a:solidFill>
              </a:rPr>
              <a:t>Démarrage</a:t>
            </a:r>
            <a:r>
              <a:rPr lang="en-US" sz="1100">
                <a:solidFill>
                  <a:srgbClr val="131313"/>
                </a:solidFill>
              </a:rPr>
              <a:t> du bloc 2</a:t>
            </a:r>
            <a:endParaRPr lang="en-US" sz="1100"/>
          </a:p>
          <a:p>
            <a:pPr algn="l"/>
            <a:endParaRPr lang="en-US"/>
          </a:p>
        </p:txBody>
      </p:sp>
      <p:sp>
        <p:nvSpPr>
          <p:cNvPr id="34" name="TextBox 14">
            <a:extLst>
              <a:ext uri="{FF2B5EF4-FFF2-40B4-BE49-F238E27FC236}">
                <a16:creationId xmlns:a16="http://schemas.microsoft.com/office/drawing/2014/main" id="{8A75DE14-52F5-455E-B845-96B5C0E8CA3F}"/>
              </a:ext>
            </a:extLst>
          </p:cNvPr>
          <p:cNvSpPr txBox="1"/>
          <p:nvPr/>
        </p:nvSpPr>
        <p:spPr>
          <a:xfrm>
            <a:off x="9491870" y="3638994"/>
            <a:ext cx="1081451" cy="65512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1100"/>
              <a:t>• </a:t>
            </a:r>
            <a:r>
              <a:rPr lang="en-US" sz="1100">
                <a:solidFill>
                  <a:srgbClr val="131313"/>
                </a:solidFill>
              </a:rPr>
              <a:t>Evaluation du bloc 2</a:t>
            </a:r>
            <a:endParaRPr lang="en-US" sz="1100"/>
          </a:p>
          <a:p>
            <a:pPr algn="l"/>
            <a:endParaRPr lang="en-US"/>
          </a:p>
        </p:txBody>
      </p:sp>
      <p:sp>
        <p:nvSpPr>
          <p:cNvPr id="35" name="Rectangle 34">
            <a:extLst>
              <a:ext uri="{FF2B5EF4-FFF2-40B4-BE49-F238E27FC236}">
                <a16:creationId xmlns:a16="http://schemas.microsoft.com/office/drawing/2014/main" id="{67DB2BB8-981D-383E-0453-B9DC29C17B0E}"/>
              </a:ext>
            </a:extLst>
          </p:cNvPr>
          <p:cNvSpPr/>
          <p:nvPr/>
        </p:nvSpPr>
        <p:spPr>
          <a:xfrm>
            <a:off x="2185461" y="3181795"/>
            <a:ext cx="87923" cy="465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p:txBody>
      </p:sp>
      <p:sp>
        <p:nvSpPr>
          <p:cNvPr id="36" name="Rectangle 35">
            <a:extLst>
              <a:ext uri="{FF2B5EF4-FFF2-40B4-BE49-F238E27FC236}">
                <a16:creationId xmlns:a16="http://schemas.microsoft.com/office/drawing/2014/main" id="{0A9D39E9-ECE8-B787-7DC9-3BEA56301FA7}"/>
              </a:ext>
            </a:extLst>
          </p:cNvPr>
          <p:cNvSpPr/>
          <p:nvPr/>
        </p:nvSpPr>
        <p:spPr>
          <a:xfrm>
            <a:off x="3328460" y="3181794"/>
            <a:ext cx="87923" cy="465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p:txBody>
      </p:sp>
      <p:sp>
        <p:nvSpPr>
          <p:cNvPr id="37" name="Rectangle 36">
            <a:extLst>
              <a:ext uri="{FF2B5EF4-FFF2-40B4-BE49-F238E27FC236}">
                <a16:creationId xmlns:a16="http://schemas.microsoft.com/office/drawing/2014/main" id="{11292656-AC23-C5DB-C537-540809E65BE9}"/>
              </a:ext>
            </a:extLst>
          </p:cNvPr>
          <p:cNvSpPr/>
          <p:nvPr/>
        </p:nvSpPr>
        <p:spPr>
          <a:xfrm>
            <a:off x="4462667" y="3155416"/>
            <a:ext cx="87923" cy="465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p:txBody>
      </p:sp>
      <p:sp>
        <p:nvSpPr>
          <p:cNvPr id="38" name="Rectangle 37">
            <a:extLst>
              <a:ext uri="{FF2B5EF4-FFF2-40B4-BE49-F238E27FC236}">
                <a16:creationId xmlns:a16="http://schemas.microsoft.com/office/drawing/2014/main" id="{4B5A5E56-5BCF-573C-D5CA-41F2F2373927}"/>
              </a:ext>
            </a:extLst>
          </p:cNvPr>
          <p:cNvSpPr/>
          <p:nvPr/>
        </p:nvSpPr>
        <p:spPr>
          <a:xfrm>
            <a:off x="5526535" y="3155415"/>
            <a:ext cx="87923" cy="465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p:txBody>
      </p:sp>
      <p:sp>
        <p:nvSpPr>
          <p:cNvPr id="39" name="Rectangle 38">
            <a:extLst>
              <a:ext uri="{FF2B5EF4-FFF2-40B4-BE49-F238E27FC236}">
                <a16:creationId xmlns:a16="http://schemas.microsoft.com/office/drawing/2014/main" id="{78D42397-77C5-9026-11D3-02C0A77658D3}"/>
              </a:ext>
            </a:extLst>
          </p:cNvPr>
          <p:cNvSpPr/>
          <p:nvPr/>
        </p:nvSpPr>
        <p:spPr>
          <a:xfrm>
            <a:off x="6792626" y="3155414"/>
            <a:ext cx="87923" cy="465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p:txBody>
      </p:sp>
      <p:sp>
        <p:nvSpPr>
          <p:cNvPr id="40" name="Rectangle 39">
            <a:extLst>
              <a:ext uri="{FF2B5EF4-FFF2-40B4-BE49-F238E27FC236}">
                <a16:creationId xmlns:a16="http://schemas.microsoft.com/office/drawing/2014/main" id="{A095A97E-C693-8BE8-42F9-599794230CC4}"/>
              </a:ext>
            </a:extLst>
          </p:cNvPr>
          <p:cNvSpPr/>
          <p:nvPr/>
        </p:nvSpPr>
        <p:spPr>
          <a:xfrm>
            <a:off x="7935626" y="3181791"/>
            <a:ext cx="87923" cy="465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p:txBody>
      </p:sp>
      <p:sp>
        <p:nvSpPr>
          <p:cNvPr id="41" name="Rectangle 40">
            <a:extLst>
              <a:ext uri="{FF2B5EF4-FFF2-40B4-BE49-F238E27FC236}">
                <a16:creationId xmlns:a16="http://schemas.microsoft.com/office/drawing/2014/main" id="{7CE404CC-F4D5-2457-DE00-C6D10F5F71BB}"/>
              </a:ext>
            </a:extLst>
          </p:cNvPr>
          <p:cNvSpPr/>
          <p:nvPr/>
        </p:nvSpPr>
        <p:spPr>
          <a:xfrm>
            <a:off x="8929156" y="3155413"/>
            <a:ext cx="87923" cy="465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p:txBody>
      </p:sp>
      <p:sp>
        <p:nvSpPr>
          <p:cNvPr id="42" name="Rectangle 41">
            <a:extLst>
              <a:ext uri="{FF2B5EF4-FFF2-40B4-BE49-F238E27FC236}">
                <a16:creationId xmlns:a16="http://schemas.microsoft.com/office/drawing/2014/main" id="{8267460C-57FA-245F-4D96-47C228D961EE}"/>
              </a:ext>
            </a:extLst>
          </p:cNvPr>
          <p:cNvSpPr/>
          <p:nvPr/>
        </p:nvSpPr>
        <p:spPr>
          <a:xfrm>
            <a:off x="9817178" y="3155412"/>
            <a:ext cx="87923" cy="4659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chemeClr val="lt1"/>
                </a:solidFill>
                <a:latin typeface="+mn-lt"/>
                <a:ea typeface="+mn-ea"/>
                <a:cs typeface="+mn-cs"/>
                <a:sym typeface="Arial"/>
              </a:defRPr>
            </a:lvl9pPr>
          </a:lstStyle>
          <a:p>
            <a:pPr algn="ctr"/>
            <a:endParaRPr lang="en-US"/>
          </a:p>
        </p:txBody>
      </p:sp>
      <p:sp>
        <p:nvSpPr>
          <p:cNvPr id="43" name="Google Shape;159;p30">
            <a:extLst>
              <a:ext uri="{FF2B5EF4-FFF2-40B4-BE49-F238E27FC236}">
                <a16:creationId xmlns:a16="http://schemas.microsoft.com/office/drawing/2014/main" id="{53F1F3D1-B379-291D-DCC5-EAD51B5E13AA}"/>
              </a:ext>
            </a:extLst>
          </p:cNvPr>
          <p:cNvSpPr txBox="1">
            <a:spLocks noGrp="1"/>
          </p:cNvSpPr>
          <p:nvPr/>
        </p:nvSpPr>
        <p:spPr>
          <a:xfrm>
            <a:off x="2230784" y="556591"/>
            <a:ext cx="6447501" cy="56857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16— Le planning et les temps forts </a:t>
            </a:r>
          </a:p>
        </p:txBody>
      </p:sp>
      <p:sp>
        <p:nvSpPr>
          <p:cNvPr id="5" name="Google Shape;55;p13">
            <a:extLst>
              <a:ext uri="{FF2B5EF4-FFF2-40B4-BE49-F238E27FC236}">
                <a16:creationId xmlns:a16="http://schemas.microsoft.com/office/drawing/2014/main" id="{26F8BE47-54ED-2305-CF9E-1955413EDA24}"/>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13451370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2652E-884B-DAB7-4876-279FD1B03DF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D4D8A737-9E54-8FF5-C9FF-1CF4926F147D}"/>
              </a:ext>
            </a:extLst>
          </p:cNvPr>
          <p:cNvSpPr/>
          <p:nvPr/>
        </p:nvSpPr>
        <p:spPr>
          <a:xfrm>
            <a:off x="610776" y="2420888"/>
            <a:ext cx="5596733" cy="2016224"/>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8467549E-4C91-1FA8-44AF-AF47BC05DEBB}"/>
              </a:ext>
            </a:extLst>
          </p:cNvPr>
          <p:cNvSpPr txBox="1"/>
          <p:nvPr/>
        </p:nvSpPr>
        <p:spPr>
          <a:xfrm>
            <a:off x="794789" y="3167389"/>
            <a:ext cx="5228705" cy="523220"/>
          </a:xfrm>
          <a:prstGeom prst="rect">
            <a:avLst/>
          </a:prstGeom>
          <a:noFill/>
        </p:spPr>
        <p:txBody>
          <a:bodyPr wrap="square" lIns="91440" tIns="45720" rIns="91440" bIns="45720" rtlCol="0" anchor="t">
            <a:spAutoFit/>
          </a:bodyPr>
          <a:lstStyle/>
          <a:p>
            <a:pPr algn="ctr"/>
            <a:r>
              <a:rPr lang="fr-FR" sz="2800" dirty="0">
                <a:solidFill>
                  <a:schemeClr val="bg1"/>
                </a:solidFill>
                <a:latin typeface="Gotham Light"/>
              </a:rPr>
              <a:t>Vie de groupe</a:t>
            </a:r>
            <a:endParaRPr lang="en-US" dirty="0">
              <a:solidFill>
                <a:schemeClr val="bg1"/>
              </a:solidFill>
            </a:endParaRPr>
          </a:p>
        </p:txBody>
      </p:sp>
      <p:pic>
        <p:nvPicPr>
          <p:cNvPr id="5" name="Image 4">
            <a:extLst>
              <a:ext uri="{FF2B5EF4-FFF2-40B4-BE49-F238E27FC236}">
                <a16:creationId xmlns:a16="http://schemas.microsoft.com/office/drawing/2014/main" id="{4891981C-7A0C-4789-FB08-41F3A99519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pic>
        <p:nvPicPr>
          <p:cNvPr id="3" name="Image 2">
            <a:extLst>
              <a:ext uri="{FF2B5EF4-FFF2-40B4-BE49-F238E27FC236}">
                <a16:creationId xmlns:a16="http://schemas.microsoft.com/office/drawing/2014/main" id="{7338138B-628F-5F74-854F-6912819A54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2895" y="1632773"/>
            <a:ext cx="5390630" cy="3592453"/>
          </a:xfrm>
          <a:prstGeom prst="rect">
            <a:avLst/>
          </a:prstGeom>
        </p:spPr>
      </p:pic>
    </p:spTree>
    <p:extLst>
      <p:ext uri="{BB962C8B-B14F-4D97-AF65-F5344CB8AC3E}">
        <p14:creationId xmlns:p14="http://schemas.microsoft.com/office/powerpoint/2010/main" val="6583092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3789E-9F89-7D33-A0D7-B761FC85F241}"/>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27E516E-0272-3092-20BF-87E2230B36BB}"/>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9D96D1F1-C509-FEAD-70A6-94FDAC271D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65;p31">
            <a:extLst>
              <a:ext uri="{FF2B5EF4-FFF2-40B4-BE49-F238E27FC236}">
                <a16:creationId xmlns:a16="http://schemas.microsoft.com/office/drawing/2014/main" id="{2D022A21-F983-1FF4-63BA-E73E91625411}"/>
              </a:ext>
            </a:extLst>
          </p:cNvPr>
          <p:cNvSpPr txBox="1">
            <a:spLocks noGrp="1"/>
          </p:cNvSpPr>
          <p:nvPr/>
        </p:nvSpPr>
        <p:spPr>
          <a:xfrm>
            <a:off x="2252871" y="501374"/>
            <a:ext cx="6482670" cy="630116"/>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1600" b="1" dirty="0"/>
              <a:t>17— Vos droits et vos engagements</a:t>
            </a:r>
            <a:endParaRPr sz="1600" b="1" dirty="0"/>
          </a:p>
          <a:p>
            <a:pPr marL="0" lvl="0" indent="0" algn="l" rtl="0">
              <a:spcBef>
                <a:spcPts val="0"/>
              </a:spcBef>
              <a:spcAft>
                <a:spcPts val="0"/>
              </a:spcAft>
              <a:buNone/>
            </a:pPr>
            <a:endParaRPr/>
          </a:p>
        </p:txBody>
      </p:sp>
      <p:sp>
        <p:nvSpPr>
          <p:cNvPr id="5" name="Google Shape;166;p31">
            <a:extLst>
              <a:ext uri="{FF2B5EF4-FFF2-40B4-BE49-F238E27FC236}">
                <a16:creationId xmlns:a16="http://schemas.microsoft.com/office/drawing/2014/main" id="{327FA89E-4FC7-4C8F-1D26-60C1A7D6A8B9}"/>
              </a:ext>
            </a:extLst>
          </p:cNvPr>
          <p:cNvSpPr txBox="1"/>
          <p:nvPr/>
        </p:nvSpPr>
        <p:spPr>
          <a:xfrm>
            <a:off x="1840401" y="1610030"/>
            <a:ext cx="5712754" cy="2422171"/>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15000"/>
              </a:lnSpc>
              <a:spcBef>
                <a:spcPts val="1800"/>
              </a:spcBef>
            </a:pPr>
            <a:r>
              <a:rPr lang="fr" sz="1200" b="1">
                <a:solidFill>
                  <a:schemeClr val="dk1"/>
                </a:solidFill>
              </a:rPr>
              <a:t>Ce que l’ISRP s’engage à vous apporter</a:t>
            </a:r>
            <a:endParaRPr sz="1200" b="1">
              <a:solidFill>
                <a:schemeClr val="dk1"/>
              </a:solidFill>
            </a:endParaRPr>
          </a:p>
          <a:p>
            <a:pPr marL="0" lvl="0" indent="0" algn="l" rtl="0">
              <a:lnSpc>
                <a:spcPct val="115000"/>
              </a:lnSpc>
              <a:spcBef>
                <a:spcPts val="1200"/>
              </a:spcBef>
              <a:spcAft>
                <a:spcPts val="0"/>
              </a:spcAft>
              <a:buNone/>
            </a:pPr>
            <a:r>
              <a:rPr lang="fr" sz="1200">
                <a:solidFill>
                  <a:schemeClr val="dk1"/>
                </a:solidFill>
              </a:rPr>
              <a:t>Vous bénéficiez :</a:t>
            </a:r>
            <a:endParaRPr sz="1200">
              <a:solidFill>
                <a:schemeClr val="dk1"/>
              </a:solidFill>
            </a:endParaRPr>
          </a:p>
          <a:p>
            <a:pPr marL="457200" lvl="0" indent="-298450" algn="l" rtl="0">
              <a:lnSpc>
                <a:spcPct val="115000"/>
              </a:lnSpc>
              <a:spcBef>
                <a:spcPts val="1200"/>
              </a:spcBef>
              <a:spcAft>
                <a:spcPts val="0"/>
              </a:spcAft>
              <a:buClr>
                <a:schemeClr val="dk1"/>
              </a:buClr>
              <a:buSzPts val="1100"/>
              <a:buChar char="●"/>
            </a:pPr>
            <a:r>
              <a:rPr lang="fr" sz="1200">
                <a:solidFill>
                  <a:schemeClr val="dk1"/>
                </a:solidFill>
              </a:rPr>
              <a:t>d’un cadre pédagogique structuré ;</a:t>
            </a:r>
            <a:endParaRPr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d’informations sur votre parcours ;</a:t>
            </a:r>
            <a:endParaRPr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d’un accompagnement pédagogique ;</a:t>
            </a:r>
            <a:endParaRPr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d’un suivi de votre progression ;</a:t>
            </a:r>
            <a:endParaRPr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de modalités d’évaluation clairement présentées ;</a:t>
            </a:r>
            <a:endParaRPr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d’un accompagnement adapté lorsque cela est nécessaire.</a:t>
            </a:r>
            <a:endParaRPr sz="1200">
              <a:solidFill>
                <a:schemeClr val="dk1"/>
              </a:solidFill>
            </a:endParaRPr>
          </a:p>
        </p:txBody>
      </p:sp>
      <p:sp>
        <p:nvSpPr>
          <p:cNvPr id="6" name="Google Shape;167;p31">
            <a:extLst>
              <a:ext uri="{FF2B5EF4-FFF2-40B4-BE49-F238E27FC236}">
                <a16:creationId xmlns:a16="http://schemas.microsoft.com/office/drawing/2014/main" id="{C99840A6-A89B-4793-E7B7-3C8733F4F67C}"/>
              </a:ext>
            </a:extLst>
          </p:cNvPr>
          <p:cNvSpPr txBox="1"/>
          <p:nvPr/>
        </p:nvSpPr>
        <p:spPr>
          <a:xfrm>
            <a:off x="4699467" y="4031556"/>
            <a:ext cx="4828800" cy="2480649"/>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nSpc>
                <a:spcPct val="115000"/>
              </a:lnSpc>
              <a:spcBef>
                <a:spcPts val="1800"/>
              </a:spcBef>
            </a:pPr>
            <a:r>
              <a:rPr lang="fr" sz="1200" b="1">
                <a:solidFill>
                  <a:schemeClr val="dk1"/>
                </a:solidFill>
              </a:rPr>
              <a:t>Ce que nous attendons de vous </a:t>
            </a:r>
          </a:p>
          <a:p>
            <a:pPr marL="457200" indent="-298450">
              <a:lnSpc>
                <a:spcPct val="114999"/>
              </a:lnSpc>
              <a:spcBef>
                <a:spcPts val="1200"/>
              </a:spcBef>
              <a:buSzPts val="1100"/>
              <a:buChar char="●"/>
            </a:pPr>
            <a:r>
              <a:rPr lang="fr" sz="1200">
                <a:solidFill>
                  <a:schemeClr val="dk1"/>
                </a:solidFill>
              </a:rPr>
              <a:t>être assidu(e) ;</a:t>
            </a:r>
            <a:endParaRPr lang="en-US"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respecter les horaires ;</a:t>
            </a:r>
            <a:endParaRPr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participer activement ;</a:t>
            </a:r>
            <a:endParaRPr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réaliser les travaux demandés ;</a:t>
            </a:r>
            <a:endParaRPr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respecter les règles de confidentialité ;</a:t>
            </a:r>
            <a:endParaRPr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respecter les formateurs et les autres stagiaires ;</a:t>
            </a:r>
            <a:endParaRPr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respecter les locaux et équipements ;</a:t>
            </a:r>
            <a:endParaRPr sz="1200">
              <a:solidFill>
                <a:schemeClr val="dk1"/>
              </a:solidFill>
            </a:endParaRPr>
          </a:p>
          <a:p>
            <a:pPr marL="457200" lvl="0" indent="-298450" algn="l" rtl="0">
              <a:lnSpc>
                <a:spcPct val="115000"/>
              </a:lnSpc>
              <a:spcBef>
                <a:spcPts val="0"/>
              </a:spcBef>
              <a:spcAft>
                <a:spcPts val="0"/>
              </a:spcAft>
              <a:buClr>
                <a:schemeClr val="dk1"/>
              </a:buClr>
              <a:buSzPts val="1100"/>
              <a:buChar char="●"/>
            </a:pPr>
            <a:r>
              <a:rPr lang="fr" sz="1200">
                <a:solidFill>
                  <a:schemeClr val="dk1"/>
                </a:solidFill>
              </a:rPr>
              <a:t>adopter une attitude professionnelle.</a:t>
            </a:r>
            <a:endParaRPr sz="1200">
              <a:solidFill>
                <a:schemeClr val="dk1"/>
              </a:solidFill>
            </a:endParaRPr>
          </a:p>
        </p:txBody>
      </p:sp>
      <p:sp>
        <p:nvSpPr>
          <p:cNvPr id="8" name="Google Shape;55;p13">
            <a:extLst>
              <a:ext uri="{FF2B5EF4-FFF2-40B4-BE49-F238E27FC236}">
                <a16:creationId xmlns:a16="http://schemas.microsoft.com/office/drawing/2014/main" id="{58A3D3B9-6518-32BC-A2FF-8A0044A35186}"/>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20732416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9D7E0-8AFA-6743-5708-96E1571F410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E8A44F20-A8A1-BFD2-06E5-BFD47440536C}"/>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5060C51A-07A1-81C0-FD00-F858E3F810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Title 1">
            <a:extLst>
              <a:ext uri="{FF2B5EF4-FFF2-40B4-BE49-F238E27FC236}">
                <a16:creationId xmlns:a16="http://schemas.microsoft.com/office/drawing/2014/main" id="{1D667892-E590-DAB9-2D3C-F73B95E661A2}"/>
              </a:ext>
            </a:extLst>
          </p:cNvPr>
          <p:cNvSpPr>
            <a:spLocks noGrp="1"/>
          </p:cNvSpPr>
          <p:nvPr/>
        </p:nvSpPr>
        <p:spPr>
          <a:xfrm>
            <a:off x="2241827" y="600766"/>
            <a:ext cx="6447501" cy="524608"/>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fr" sz="2000" b="1" dirty="0"/>
              <a:t>18— Retards et absences</a:t>
            </a:r>
            <a:endParaRPr lang="en-US" sz="2000" b="1" dirty="0"/>
          </a:p>
          <a:p>
            <a:endParaRPr lang="en-US" sz="2000" b="1"/>
          </a:p>
        </p:txBody>
      </p:sp>
      <p:sp>
        <p:nvSpPr>
          <p:cNvPr id="5" name="TextBox 2">
            <a:extLst>
              <a:ext uri="{FF2B5EF4-FFF2-40B4-BE49-F238E27FC236}">
                <a16:creationId xmlns:a16="http://schemas.microsoft.com/office/drawing/2014/main" id="{CFC5AED4-DFD9-9DF0-CA7C-D4A954237CAA}"/>
              </a:ext>
            </a:extLst>
          </p:cNvPr>
          <p:cNvSpPr txBox="1"/>
          <p:nvPr/>
        </p:nvSpPr>
        <p:spPr>
          <a:xfrm>
            <a:off x="2602947" y="1338130"/>
            <a:ext cx="8364032" cy="101566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1200" b="1" dirty="0"/>
              <a:t>La </a:t>
            </a:r>
            <a:r>
              <a:rPr lang="en-US" sz="1200" b="1" dirty="0" err="1"/>
              <a:t>ponctualité</a:t>
            </a:r>
            <a:r>
              <a:rPr lang="en-US" sz="1200" b="1" dirty="0"/>
              <a:t> et </a:t>
            </a:r>
            <a:r>
              <a:rPr lang="en-US" sz="1200" b="1" dirty="0" err="1"/>
              <a:t>l’assiduité</a:t>
            </a:r>
            <a:r>
              <a:rPr lang="en-US" sz="1200" b="1" dirty="0"/>
              <a:t> </a:t>
            </a:r>
            <a:r>
              <a:rPr lang="en-US" sz="1200" b="1" dirty="0" err="1"/>
              <a:t>sont</a:t>
            </a:r>
            <a:r>
              <a:rPr lang="en-US" sz="1200" b="1" dirty="0"/>
              <a:t> </a:t>
            </a:r>
            <a:r>
              <a:rPr lang="en-US" sz="1200" b="1" dirty="0" err="1"/>
              <a:t>essentielles</a:t>
            </a:r>
            <a:r>
              <a:rPr lang="en-US" sz="1200" b="1" dirty="0"/>
              <a:t> </a:t>
            </a:r>
          </a:p>
          <a:p>
            <a:endParaRPr lang="en-US" sz="1200" b="1" dirty="0"/>
          </a:p>
          <a:p>
            <a:r>
              <a:rPr lang="en-US" sz="1200" dirty="0"/>
              <a:t> Elles </a:t>
            </a:r>
            <a:r>
              <a:rPr lang="en-US" sz="1200" dirty="0" err="1"/>
              <a:t>contribuent</a:t>
            </a:r>
            <a:r>
              <a:rPr lang="en-US" sz="1200" dirty="0"/>
              <a:t> à la </a:t>
            </a:r>
            <a:r>
              <a:rPr lang="en-US" sz="1200" dirty="0" err="1"/>
              <a:t>qualité</a:t>
            </a:r>
            <a:r>
              <a:rPr lang="en-US" sz="1200" dirty="0"/>
              <a:t> des </a:t>
            </a:r>
            <a:r>
              <a:rPr lang="en-US" sz="1200" dirty="0" err="1"/>
              <a:t>apprentissages</a:t>
            </a:r>
            <a:r>
              <a:rPr lang="en-US" sz="1200" dirty="0"/>
              <a:t>, au respect du </a:t>
            </a:r>
            <a:r>
              <a:rPr lang="en-US" sz="1200" dirty="0" err="1"/>
              <a:t>groupe</a:t>
            </a:r>
            <a:r>
              <a:rPr lang="en-US" sz="1200" dirty="0"/>
              <a:t> et au bon </a:t>
            </a:r>
            <a:r>
              <a:rPr lang="en-US" sz="1200" dirty="0" err="1"/>
              <a:t>fonctionnement</a:t>
            </a:r>
            <a:r>
              <a:rPr lang="en-US" sz="1200" dirty="0"/>
              <a:t> des sessions de formation.</a:t>
            </a:r>
          </a:p>
          <a:p>
            <a:pPr algn="l"/>
            <a:endParaRPr lang="en-US" sz="1200"/>
          </a:p>
        </p:txBody>
      </p:sp>
      <p:sp>
        <p:nvSpPr>
          <p:cNvPr id="6" name="TextBox 4">
            <a:extLst>
              <a:ext uri="{FF2B5EF4-FFF2-40B4-BE49-F238E27FC236}">
                <a16:creationId xmlns:a16="http://schemas.microsoft.com/office/drawing/2014/main" id="{80A5FE67-0F8D-8F08-28EF-D93C104019D2}"/>
              </a:ext>
            </a:extLst>
          </p:cNvPr>
          <p:cNvSpPr txBox="1"/>
          <p:nvPr/>
        </p:nvSpPr>
        <p:spPr>
          <a:xfrm>
            <a:off x="2598339" y="2544715"/>
            <a:ext cx="7716885" cy="1754326"/>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1200" b="1"/>
              <a:t>En </a:t>
            </a:r>
            <a:r>
              <a:rPr lang="en-US" sz="1200" b="1" err="1"/>
              <a:t>cas</a:t>
            </a:r>
            <a:r>
              <a:rPr lang="en-US" sz="1200" b="1"/>
              <a:t> de retard </a:t>
            </a:r>
          </a:p>
          <a:p>
            <a:endParaRPr lang="en-US" sz="1200"/>
          </a:p>
          <a:p>
            <a:r>
              <a:rPr lang="en-US" sz="1200"/>
              <a:t>Nous vous </a:t>
            </a:r>
            <a:r>
              <a:rPr lang="en-US" sz="1200" err="1"/>
              <a:t>demandons</a:t>
            </a:r>
            <a:r>
              <a:rPr lang="en-US" sz="1200"/>
              <a:t> de prendre </a:t>
            </a:r>
            <a:r>
              <a:rPr lang="en-US" sz="1200" err="1"/>
              <a:t>toutes</a:t>
            </a:r>
            <a:r>
              <a:rPr lang="en-US" sz="1200"/>
              <a:t> les dispositions </a:t>
            </a:r>
            <a:r>
              <a:rPr lang="en-US" sz="1200" err="1"/>
              <a:t>nécessaires</a:t>
            </a:r>
            <a:r>
              <a:rPr lang="en-US" sz="1200"/>
              <a:t> pour </a:t>
            </a:r>
            <a:r>
              <a:rPr lang="en-US" sz="1200" err="1"/>
              <a:t>être</a:t>
            </a:r>
            <a:r>
              <a:rPr lang="en-US" sz="1200"/>
              <a:t> </a:t>
            </a:r>
            <a:r>
              <a:rPr lang="en-US" sz="1200" err="1"/>
              <a:t>présent</a:t>
            </a:r>
            <a:r>
              <a:rPr lang="en-US" sz="1200"/>
              <a:t>(e) à </a:t>
            </a:r>
            <a:r>
              <a:rPr lang="en-US" sz="1200" err="1"/>
              <a:t>l’heure</a:t>
            </a:r>
            <a:r>
              <a:rPr lang="en-US" sz="1200"/>
              <a:t> </a:t>
            </a:r>
            <a:r>
              <a:rPr lang="en-US" sz="1200" err="1"/>
              <a:t>prévue</a:t>
            </a:r>
            <a:r>
              <a:rPr lang="en-US" sz="1200"/>
              <a:t>. </a:t>
            </a:r>
          </a:p>
          <a:p>
            <a:endParaRPr lang="en-US" sz="1200"/>
          </a:p>
          <a:p>
            <a:r>
              <a:rPr lang="en-US" sz="1200"/>
              <a:t>En </a:t>
            </a:r>
            <a:r>
              <a:rPr lang="en-US" sz="1200" err="1"/>
              <a:t>cas</a:t>
            </a:r>
            <a:r>
              <a:rPr lang="en-US" sz="1200"/>
              <a:t> de retard </a:t>
            </a:r>
            <a:r>
              <a:rPr lang="en-US" sz="1200" err="1"/>
              <a:t>exceptionnel</a:t>
            </a:r>
            <a:r>
              <a:rPr lang="en-US" sz="1200"/>
              <a:t> : </a:t>
            </a:r>
          </a:p>
          <a:p>
            <a:pPr marL="171450" indent="-171450">
              <a:buChar char="•"/>
            </a:pPr>
            <a:r>
              <a:rPr lang="en-US" sz="1200" err="1"/>
              <a:t>prévenez</a:t>
            </a:r>
            <a:r>
              <a:rPr lang="en-US" sz="1200"/>
              <a:t> </a:t>
            </a:r>
            <a:r>
              <a:rPr lang="en-US" sz="1200" err="1"/>
              <a:t>votre</a:t>
            </a:r>
            <a:r>
              <a:rPr lang="en-US" sz="1200"/>
              <a:t> </a:t>
            </a:r>
            <a:r>
              <a:rPr lang="en-US" sz="1200" err="1"/>
              <a:t>interlocuteur</a:t>
            </a:r>
            <a:r>
              <a:rPr lang="en-US" sz="1200"/>
              <a:t> au sein de </a:t>
            </a:r>
            <a:r>
              <a:rPr lang="en-US" sz="1200" err="1"/>
              <a:t>l’ISRP</a:t>
            </a:r>
            <a:r>
              <a:rPr lang="en-US" sz="1200"/>
              <a:t> dans les </a:t>
            </a:r>
            <a:r>
              <a:rPr lang="en-US" sz="1200" err="1"/>
              <a:t>meilleurs</a:t>
            </a:r>
            <a:r>
              <a:rPr lang="en-US" sz="1200"/>
              <a:t> </a:t>
            </a:r>
            <a:r>
              <a:rPr lang="en-US" sz="1200" err="1"/>
              <a:t>délais</a:t>
            </a:r>
            <a:r>
              <a:rPr lang="en-US" sz="1200"/>
              <a:t> ; </a:t>
            </a:r>
          </a:p>
          <a:p>
            <a:pPr marL="171450" indent="-171450">
              <a:buChar char="•"/>
            </a:pPr>
            <a:r>
              <a:rPr lang="en-US" sz="1200" err="1"/>
              <a:t>respectez</a:t>
            </a:r>
            <a:r>
              <a:rPr lang="en-US" sz="1200"/>
              <a:t> </a:t>
            </a:r>
            <a:r>
              <a:rPr lang="en-US" sz="1200" err="1"/>
              <a:t>les</a:t>
            </a:r>
            <a:r>
              <a:rPr lang="en-US" sz="1200"/>
              <a:t> </a:t>
            </a:r>
            <a:r>
              <a:rPr lang="en-US" sz="1200" err="1"/>
              <a:t>consignes</a:t>
            </a:r>
            <a:r>
              <a:rPr lang="en-US" sz="1200"/>
              <a:t> qui vous </a:t>
            </a:r>
            <a:r>
              <a:rPr lang="en-US" sz="1200" err="1"/>
              <a:t>seront</a:t>
            </a:r>
            <a:r>
              <a:rPr lang="en-US" sz="1200"/>
              <a:t> </a:t>
            </a:r>
            <a:r>
              <a:rPr lang="en-US" sz="1200" err="1"/>
              <a:t>communiquées</a:t>
            </a:r>
            <a:r>
              <a:rPr lang="en-US" sz="1200"/>
              <a:t> à </a:t>
            </a:r>
            <a:r>
              <a:rPr lang="en-US" sz="1200" err="1"/>
              <a:t>votre</a:t>
            </a:r>
            <a:r>
              <a:rPr lang="en-US" sz="1200"/>
              <a:t> </a:t>
            </a:r>
            <a:r>
              <a:rPr lang="en-US" sz="1200" err="1"/>
              <a:t>arrivée</a:t>
            </a:r>
            <a:r>
              <a:rPr lang="en-US" sz="1200"/>
              <a:t>. </a:t>
            </a:r>
          </a:p>
          <a:p>
            <a:endParaRPr lang="en-US" sz="1200"/>
          </a:p>
          <a:p>
            <a:r>
              <a:rPr lang="en-US" sz="1200"/>
              <a:t>Les retards </a:t>
            </a:r>
            <a:r>
              <a:rPr lang="en-US" sz="1200" err="1"/>
              <a:t>sont</a:t>
            </a:r>
            <a:r>
              <a:rPr lang="en-US" sz="1200"/>
              <a:t> </a:t>
            </a:r>
            <a:r>
              <a:rPr lang="en-US" sz="1200" err="1"/>
              <a:t>enregistrés</a:t>
            </a:r>
            <a:r>
              <a:rPr lang="en-US" sz="1200"/>
              <a:t> et </a:t>
            </a:r>
            <a:r>
              <a:rPr lang="en-US" sz="1200" err="1"/>
              <a:t>peuvent</a:t>
            </a:r>
            <a:r>
              <a:rPr lang="en-US" sz="1200"/>
              <a:t> faire </a:t>
            </a:r>
            <a:r>
              <a:rPr lang="en-US" sz="1200" err="1"/>
              <a:t>l’objet</a:t>
            </a:r>
            <a:r>
              <a:rPr lang="en-US" sz="1200"/>
              <a:t> d’un </a:t>
            </a:r>
            <a:r>
              <a:rPr lang="en-US" sz="1200" err="1"/>
              <a:t>suivi</a:t>
            </a:r>
            <a:r>
              <a:rPr lang="en-US" sz="1200"/>
              <a:t> </a:t>
            </a:r>
            <a:r>
              <a:rPr lang="en-US" sz="1200" err="1"/>
              <a:t>lorsqu’ils</a:t>
            </a:r>
            <a:r>
              <a:rPr lang="en-US" sz="1200"/>
              <a:t> </a:t>
            </a:r>
            <a:r>
              <a:rPr lang="en-US" sz="1200" err="1"/>
              <a:t>sont</a:t>
            </a:r>
            <a:r>
              <a:rPr lang="en-US" sz="1200"/>
              <a:t> </a:t>
            </a:r>
            <a:r>
              <a:rPr lang="en-US" sz="1200" err="1"/>
              <a:t>répétés</a:t>
            </a:r>
            <a:r>
              <a:rPr lang="en-US" sz="1200"/>
              <a:t> </a:t>
            </a:r>
            <a:r>
              <a:rPr lang="en-US" sz="1200" err="1"/>
              <a:t>ou</a:t>
            </a:r>
            <a:r>
              <a:rPr lang="en-US" sz="1200"/>
              <a:t> </a:t>
            </a:r>
            <a:r>
              <a:rPr lang="en-US" sz="1200" err="1"/>
              <a:t>injustifiés</a:t>
            </a:r>
            <a:endParaRPr lang="en-US" sz="1200"/>
          </a:p>
        </p:txBody>
      </p:sp>
      <p:sp>
        <p:nvSpPr>
          <p:cNvPr id="7" name="TextBox 6">
            <a:extLst>
              <a:ext uri="{FF2B5EF4-FFF2-40B4-BE49-F238E27FC236}">
                <a16:creationId xmlns:a16="http://schemas.microsoft.com/office/drawing/2014/main" id="{6EF9D35B-B630-3BD2-F0A8-A5CE4C900BAE}"/>
              </a:ext>
            </a:extLst>
          </p:cNvPr>
          <p:cNvSpPr txBox="1"/>
          <p:nvPr/>
        </p:nvSpPr>
        <p:spPr>
          <a:xfrm>
            <a:off x="2676004" y="4551782"/>
            <a:ext cx="7560534" cy="193899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1200" b="1"/>
              <a:t>En </a:t>
            </a:r>
            <a:r>
              <a:rPr lang="en-US" sz="1200" b="1" err="1"/>
              <a:t>cas</a:t>
            </a:r>
            <a:r>
              <a:rPr lang="en-US" sz="1200" b="1"/>
              <a:t> </a:t>
            </a:r>
            <a:r>
              <a:rPr lang="en-US" sz="1200" b="1" err="1"/>
              <a:t>d’absence</a:t>
            </a:r>
            <a:r>
              <a:rPr lang="en-US" sz="1200" b="1"/>
              <a:t> </a:t>
            </a:r>
          </a:p>
          <a:p>
            <a:endParaRPr lang="en-US" sz="1200"/>
          </a:p>
          <a:p>
            <a:r>
              <a:rPr lang="en-US" sz="1200"/>
              <a:t>Toute absence doit </a:t>
            </a:r>
            <a:r>
              <a:rPr lang="en-US" sz="1200" err="1"/>
              <a:t>être</a:t>
            </a:r>
            <a:r>
              <a:rPr lang="en-US" sz="1200"/>
              <a:t> </a:t>
            </a:r>
            <a:r>
              <a:rPr lang="en-US" sz="1200" err="1"/>
              <a:t>signalée</a:t>
            </a:r>
            <a:r>
              <a:rPr lang="en-US" sz="1200"/>
              <a:t> dans les </a:t>
            </a:r>
            <a:r>
              <a:rPr lang="en-US" sz="1200" err="1"/>
              <a:t>meilleurs</a:t>
            </a:r>
            <a:r>
              <a:rPr lang="en-US" sz="1200"/>
              <a:t> </a:t>
            </a:r>
            <a:r>
              <a:rPr lang="en-US" sz="1200" err="1"/>
              <a:t>délais</a:t>
            </a:r>
            <a:r>
              <a:rPr lang="en-US" sz="1200"/>
              <a:t> </a:t>
            </a:r>
            <a:r>
              <a:rPr lang="en-US" sz="1200" err="1"/>
              <a:t>auprès</a:t>
            </a:r>
            <a:r>
              <a:rPr lang="en-US" sz="1200"/>
              <a:t> de </a:t>
            </a:r>
            <a:r>
              <a:rPr lang="en-US" sz="1200" err="1"/>
              <a:t>l’ISRP</a:t>
            </a:r>
            <a:r>
              <a:rPr lang="en-US" sz="1200"/>
              <a:t>. </a:t>
            </a:r>
          </a:p>
          <a:p>
            <a:endParaRPr lang="en-US" sz="1200"/>
          </a:p>
          <a:p>
            <a:r>
              <a:rPr lang="en-US" sz="1200" err="1"/>
              <a:t>Lorsqu’elle</a:t>
            </a:r>
            <a:r>
              <a:rPr lang="en-US" sz="1200"/>
              <a:t> est </a:t>
            </a:r>
            <a:r>
              <a:rPr lang="en-US" sz="1200" err="1"/>
              <a:t>justifiée</a:t>
            </a:r>
            <a:r>
              <a:rPr lang="en-US" sz="1200"/>
              <a:t>, un </a:t>
            </a:r>
            <a:r>
              <a:rPr lang="en-US" sz="1200" err="1"/>
              <a:t>justificatif</a:t>
            </a:r>
            <a:r>
              <a:rPr lang="en-US" sz="1200"/>
              <a:t> doit </a:t>
            </a:r>
            <a:r>
              <a:rPr lang="en-US" sz="1200" err="1"/>
              <a:t>être</a:t>
            </a:r>
            <a:r>
              <a:rPr lang="en-US" sz="1200"/>
              <a:t> </a:t>
            </a:r>
            <a:r>
              <a:rPr lang="en-US" sz="1200" err="1"/>
              <a:t>transmis</a:t>
            </a:r>
            <a:r>
              <a:rPr lang="en-US" sz="1200"/>
              <a:t> dans un </a:t>
            </a:r>
            <a:r>
              <a:rPr lang="en-US" sz="1200" err="1"/>
              <a:t>délai</a:t>
            </a:r>
            <a:r>
              <a:rPr lang="en-US" sz="1200"/>
              <a:t> de 48 </a:t>
            </a:r>
            <a:r>
              <a:rPr lang="en-US" sz="1200" err="1"/>
              <a:t>heures</a:t>
            </a:r>
            <a:r>
              <a:rPr lang="en-US" sz="1200"/>
              <a:t>. </a:t>
            </a:r>
          </a:p>
          <a:p>
            <a:endParaRPr lang="en-US" sz="1200"/>
          </a:p>
          <a:p>
            <a:r>
              <a:rPr lang="en-US" sz="1200"/>
              <a:t>En </a:t>
            </a:r>
            <a:r>
              <a:rPr lang="en-US" sz="1200" err="1"/>
              <a:t>cas</a:t>
            </a:r>
            <a:r>
              <a:rPr lang="en-US" sz="1200"/>
              <a:t> </a:t>
            </a:r>
            <a:r>
              <a:rPr lang="en-US" sz="1200" err="1"/>
              <a:t>d’absence</a:t>
            </a:r>
            <a:r>
              <a:rPr lang="en-US" sz="1200"/>
              <a:t> </a:t>
            </a:r>
            <a:r>
              <a:rPr lang="en-US" sz="1200" err="1"/>
              <a:t>prévisible</a:t>
            </a:r>
            <a:r>
              <a:rPr lang="en-US" sz="1200"/>
              <a:t>, </a:t>
            </a:r>
            <a:r>
              <a:rPr lang="en-US" sz="1200" err="1"/>
              <a:t>informez</a:t>
            </a:r>
            <a:r>
              <a:rPr lang="en-US" sz="1200"/>
              <a:t> </a:t>
            </a:r>
            <a:r>
              <a:rPr lang="en-US" sz="1200" err="1"/>
              <a:t>votre</a:t>
            </a:r>
            <a:r>
              <a:rPr lang="en-US" sz="1200"/>
              <a:t> </a:t>
            </a:r>
            <a:r>
              <a:rPr lang="en-US" sz="1200" err="1"/>
              <a:t>interlocuteur</a:t>
            </a:r>
            <a:r>
              <a:rPr lang="en-US" sz="1200"/>
              <a:t> </a:t>
            </a:r>
            <a:r>
              <a:rPr lang="en-US" sz="1200" err="1"/>
              <a:t>dès</a:t>
            </a:r>
            <a:r>
              <a:rPr lang="en-US" sz="1200"/>
              <a:t> </a:t>
            </a:r>
            <a:r>
              <a:rPr lang="en-US" sz="1200" err="1"/>
              <a:t>que</a:t>
            </a:r>
            <a:r>
              <a:rPr lang="en-US" sz="1200"/>
              <a:t> possible </a:t>
            </a:r>
            <a:r>
              <a:rPr lang="en-US" sz="1200" err="1"/>
              <a:t>afin</a:t>
            </a:r>
            <a:r>
              <a:rPr lang="en-US" sz="1200"/>
              <a:t> de </a:t>
            </a:r>
            <a:r>
              <a:rPr lang="en-US" sz="1200" err="1"/>
              <a:t>permettre</a:t>
            </a:r>
            <a:r>
              <a:rPr lang="en-US" sz="1200"/>
              <a:t> </a:t>
            </a:r>
            <a:r>
              <a:rPr lang="en-US" sz="1200" err="1"/>
              <a:t>l’organisation</a:t>
            </a:r>
            <a:r>
              <a:rPr lang="en-US" sz="1200"/>
              <a:t> de </a:t>
            </a:r>
            <a:r>
              <a:rPr lang="en-US" sz="1200" err="1"/>
              <a:t>votre</a:t>
            </a:r>
            <a:r>
              <a:rPr lang="en-US" sz="1200"/>
              <a:t> </a:t>
            </a:r>
            <a:r>
              <a:rPr lang="en-US" sz="1200" err="1"/>
              <a:t>parcours</a:t>
            </a:r>
            <a:r>
              <a:rPr lang="en-US" sz="1200"/>
              <a:t> et, </a:t>
            </a:r>
            <a:r>
              <a:rPr lang="en-US" sz="1200" err="1"/>
              <a:t>si</a:t>
            </a:r>
            <a:r>
              <a:rPr lang="en-US" sz="1200"/>
              <a:t> </a:t>
            </a:r>
            <a:r>
              <a:rPr lang="en-US" sz="1200" err="1"/>
              <a:t>nécessaire</a:t>
            </a:r>
            <a:r>
              <a:rPr lang="en-US" sz="1200"/>
              <a:t>, la mise </a:t>
            </a:r>
            <a:r>
              <a:rPr lang="en-US" sz="1200" err="1"/>
              <a:t>en</a:t>
            </a:r>
            <a:r>
              <a:rPr lang="en-US" sz="1200"/>
              <a:t> place de </a:t>
            </a:r>
            <a:r>
              <a:rPr lang="en-US" sz="1200" err="1"/>
              <a:t>modalités</a:t>
            </a:r>
            <a:r>
              <a:rPr lang="en-US" sz="1200"/>
              <a:t> de </a:t>
            </a:r>
            <a:r>
              <a:rPr lang="en-US" sz="1200" err="1"/>
              <a:t>rattrapage</a:t>
            </a:r>
            <a:r>
              <a:rPr lang="en-US" sz="1200"/>
              <a:t>. </a:t>
            </a:r>
          </a:p>
          <a:p>
            <a:endParaRPr lang="en-US" sz="1200"/>
          </a:p>
          <a:p>
            <a:pPr algn="l"/>
            <a:endParaRPr lang="en-US" sz="1200"/>
          </a:p>
        </p:txBody>
      </p:sp>
      <p:sp>
        <p:nvSpPr>
          <p:cNvPr id="9" name="Google Shape;55;p13">
            <a:extLst>
              <a:ext uri="{FF2B5EF4-FFF2-40B4-BE49-F238E27FC236}">
                <a16:creationId xmlns:a16="http://schemas.microsoft.com/office/drawing/2014/main" id="{917BBAC5-35F0-7AC7-7006-39175B08C57A}"/>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24962529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20BCC-DF6F-6A65-5B1D-B9A4442C8A1D}"/>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DE34A4B-3652-9F2D-0C68-3BE1BD3E6F34}"/>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F5B8A544-8A8B-7539-6D28-DA8FD3E95F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Title 1">
            <a:extLst>
              <a:ext uri="{FF2B5EF4-FFF2-40B4-BE49-F238E27FC236}">
                <a16:creationId xmlns:a16="http://schemas.microsoft.com/office/drawing/2014/main" id="{2624AC0B-1250-4990-5B06-58A84168E4AB}"/>
              </a:ext>
            </a:extLst>
          </p:cNvPr>
          <p:cNvSpPr>
            <a:spLocks noGrp="1"/>
          </p:cNvSpPr>
          <p:nvPr/>
        </p:nvSpPr>
        <p:spPr>
          <a:xfrm>
            <a:off x="2241827" y="600766"/>
            <a:ext cx="6447501" cy="524608"/>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fr" sz="2000" b="1" dirty="0"/>
              <a:t>18— Retards et absences</a:t>
            </a:r>
            <a:endParaRPr lang="en-US" sz="2000" b="1" dirty="0"/>
          </a:p>
          <a:p>
            <a:endParaRPr lang="en-US" sz="2000" b="1"/>
          </a:p>
        </p:txBody>
      </p:sp>
      <p:sp>
        <p:nvSpPr>
          <p:cNvPr id="8" name="TextBox 2">
            <a:extLst>
              <a:ext uri="{FF2B5EF4-FFF2-40B4-BE49-F238E27FC236}">
                <a16:creationId xmlns:a16="http://schemas.microsoft.com/office/drawing/2014/main" id="{B97CCEF1-7622-695F-8495-5CE97B0EA7E5}"/>
              </a:ext>
            </a:extLst>
          </p:cNvPr>
          <p:cNvSpPr txBox="1"/>
          <p:nvPr/>
        </p:nvSpPr>
        <p:spPr>
          <a:xfrm>
            <a:off x="2246450" y="1713817"/>
            <a:ext cx="7813084" cy="212365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en-US" sz="1200" b="1" dirty="0"/>
              <a:t>Pourquoi votre présence est-elle importante ?</a:t>
            </a:r>
          </a:p>
          <a:p>
            <a:endParaRPr lang="en-US" sz="1200"/>
          </a:p>
          <a:p>
            <a:r>
              <a:rPr lang="en-US" sz="1200" dirty="0"/>
              <a:t>Les absences et retards peuvent avoir des conséquences sur :</a:t>
            </a:r>
          </a:p>
          <a:p>
            <a:endParaRPr lang="en-US" sz="1200"/>
          </a:p>
          <a:p>
            <a:pPr marL="171450" indent="-171450">
              <a:buChar char="•"/>
            </a:pPr>
            <a:r>
              <a:rPr lang="en-US" sz="1200" dirty="0"/>
              <a:t>la progression et le suivi de votre parcours ;</a:t>
            </a:r>
          </a:p>
          <a:p>
            <a:pPr marL="171450" indent="-171450">
              <a:buChar char="•"/>
            </a:pPr>
            <a:r>
              <a:rPr lang="en-US" sz="1200" dirty="0"/>
              <a:t>la validation de certaines compétences ou activités pédagogiques ;</a:t>
            </a:r>
          </a:p>
          <a:p>
            <a:pPr marL="171450" indent="-171450">
              <a:buChar char="•"/>
            </a:pPr>
            <a:r>
              <a:rPr lang="en-US" sz="1200" dirty="0"/>
              <a:t>la présentation aux épreuves de certification. ️ </a:t>
            </a:r>
            <a:r>
              <a:rPr lang="en-US" sz="1200" b="1" dirty="0"/>
              <a:t>Au-delà de 20 % d’absence, le stagiaire ne pourra pas être présenté au jury de certification</a:t>
            </a:r>
          </a:p>
          <a:p>
            <a:endParaRPr lang="en-US" sz="1200"/>
          </a:p>
          <a:p>
            <a:r>
              <a:rPr lang="en-US" sz="1200" dirty="0"/>
              <a:t>En cas d’absences répétées ou injustifiées, l’ISRP pourra vous proposer un entretien afin de faire le point sur votre situation et d’identifier les éventuelles difficultés rencontrées.</a:t>
            </a:r>
          </a:p>
        </p:txBody>
      </p:sp>
      <p:sp>
        <p:nvSpPr>
          <p:cNvPr id="6" name="Google Shape;55;p13">
            <a:extLst>
              <a:ext uri="{FF2B5EF4-FFF2-40B4-BE49-F238E27FC236}">
                <a16:creationId xmlns:a16="http://schemas.microsoft.com/office/drawing/2014/main" id="{18AA4EEF-3836-A68E-1B80-8C4C60B12ED1}"/>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16878892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6A8D6-04C2-1000-5DBF-884C30E5A8C7}"/>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3C7E18F-277A-F562-F8CC-7967EE8CD0C7}"/>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E27B8B3D-82E6-1524-FD88-E9234C10D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72;p32">
            <a:extLst>
              <a:ext uri="{FF2B5EF4-FFF2-40B4-BE49-F238E27FC236}">
                <a16:creationId xmlns:a16="http://schemas.microsoft.com/office/drawing/2014/main" id="{47FE1539-1D9B-4014-6154-EC9A30BF92FA}"/>
              </a:ext>
            </a:extLst>
          </p:cNvPr>
          <p:cNvSpPr txBox="1">
            <a:spLocks noGrp="1"/>
          </p:cNvSpPr>
          <p:nvPr/>
        </p:nvSpPr>
        <p:spPr>
          <a:xfrm>
            <a:off x="2142436" y="633896"/>
            <a:ext cx="6447501" cy="99060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lvl="0" indent="0" algn="l" rtl="0">
              <a:lnSpc>
                <a:spcPct val="115000"/>
              </a:lnSpc>
              <a:spcBef>
                <a:spcPts val="0"/>
              </a:spcBef>
              <a:spcAft>
                <a:spcPts val="0"/>
              </a:spcAft>
              <a:buNone/>
            </a:pPr>
            <a:r>
              <a:rPr lang="fr" sz="1600" b="1" dirty="0"/>
              <a:t>19— </a:t>
            </a:r>
            <a:r>
              <a:rPr lang="fr" sz="2000" b="1" dirty="0"/>
              <a:t>Accessibilité</a:t>
            </a:r>
            <a:r>
              <a:rPr lang="fr" sz="1600" b="1" dirty="0"/>
              <a:t> et handicap</a:t>
            </a:r>
            <a:endParaRPr sz="1600" b="1" dirty="0"/>
          </a:p>
          <a:p>
            <a:pPr marL="0" lvl="0" indent="0" algn="l" rtl="0">
              <a:spcBef>
                <a:spcPts val="0"/>
              </a:spcBef>
              <a:spcAft>
                <a:spcPts val="0"/>
              </a:spcAft>
              <a:buNone/>
            </a:pPr>
            <a:endParaRPr/>
          </a:p>
        </p:txBody>
      </p:sp>
      <p:sp>
        <p:nvSpPr>
          <p:cNvPr id="5" name="Google Shape;173;p32">
            <a:extLst>
              <a:ext uri="{FF2B5EF4-FFF2-40B4-BE49-F238E27FC236}">
                <a16:creationId xmlns:a16="http://schemas.microsoft.com/office/drawing/2014/main" id="{8B0BC440-9EED-74E7-39D3-6554ED319AF9}"/>
              </a:ext>
            </a:extLst>
          </p:cNvPr>
          <p:cNvSpPr txBox="1"/>
          <p:nvPr/>
        </p:nvSpPr>
        <p:spPr>
          <a:xfrm>
            <a:off x="1930250" y="1445780"/>
            <a:ext cx="8921102" cy="5036220"/>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fr" sz="1200" b="1" dirty="0">
                <a:solidFill>
                  <a:schemeClr val="dk1"/>
                </a:solidFill>
              </a:rPr>
              <a:t>L’ISRP, une école inclusive</a:t>
            </a:r>
            <a:endParaRPr lang="en-US" sz="1200" b="1" dirty="0">
              <a:solidFill>
                <a:schemeClr val="dk1"/>
              </a:solidFill>
            </a:endParaRPr>
          </a:p>
          <a:p>
            <a:endParaRPr lang="fr" sz="1200"/>
          </a:p>
          <a:p>
            <a:r>
              <a:rPr lang="fr" sz="1200" dirty="0">
                <a:solidFill>
                  <a:schemeClr val="dk1"/>
                </a:solidFill>
              </a:rPr>
              <a:t>À l’ISRP, nous sommes attachés à l’égalité des chances et à l’inclusion de chacun.</a:t>
            </a:r>
          </a:p>
          <a:p>
            <a:endParaRPr lang="fr" sz="1200"/>
          </a:p>
          <a:p>
            <a:r>
              <a:rPr lang="fr" sz="1200" dirty="0">
                <a:solidFill>
                  <a:schemeClr val="dk1"/>
                </a:solidFill>
              </a:rPr>
              <a:t>Nous mettons tout en œuvre pour que les personnes en situation de handicap puissent suivre leur formation et exercer leurs missions dans un environnement accessible, bienveillant et adapté à leurs besoins.</a:t>
            </a:r>
          </a:p>
          <a:p>
            <a:endParaRPr lang="fr" sz="1200" b="1"/>
          </a:p>
          <a:p>
            <a:r>
              <a:rPr lang="fr" sz="1200" b="1" dirty="0">
                <a:solidFill>
                  <a:schemeClr val="dk1"/>
                </a:solidFill>
              </a:rPr>
              <a:t>Nos 4 engagements </a:t>
            </a:r>
          </a:p>
          <a:p>
            <a:endParaRPr lang="fr" sz="1200" b="1">
              <a:solidFill>
                <a:schemeClr val="dk1"/>
              </a:solidFill>
            </a:endParaRPr>
          </a:p>
          <a:p>
            <a:r>
              <a:rPr lang="fr" sz="1200" dirty="0">
                <a:solidFill>
                  <a:schemeClr val="dk1"/>
                </a:solidFill>
              </a:rPr>
              <a:t>01 — ACCESSIBILITÉ</a:t>
            </a:r>
          </a:p>
          <a:p>
            <a:endParaRPr lang="fr" sz="1200"/>
          </a:p>
          <a:p>
            <a:r>
              <a:rPr lang="fr" sz="1200" dirty="0">
                <a:solidFill>
                  <a:schemeClr val="dk1"/>
                </a:solidFill>
              </a:rPr>
              <a:t>Nos campus respectent les normes ERP et sont aménagés pour faciliter l’accueil des personnes en situation de handicap.</a:t>
            </a:r>
          </a:p>
          <a:p>
            <a:endParaRPr lang="fr" sz="1200"/>
          </a:p>
          <a:p>
            <a:r>
              <a:rPr lang="fr" sz="1200" dirty="0">
                <a:solidFill>
                  <a:schemeClr val="dk1"/>
                </a:solidFill>
              </a:rPr>
              <a:t>02 — ACCOMPAGNEMENT</a:t>
            </a:r>
          </a:p>
          <a:p>
            <a:endParaRPr lang="fr" sz="1200"/>
          </a:p>
          <a:p>
            <a:r>
              <a:rPr lang="fr" sz="1200" dirty="0">
                <a:solidFill>
                  <a:schemeClr val="dk1"/>
                </a:solidFill>
              </a:rPr>
              <a:t>Un référent handicap est à votre écoute pour vous informer, vous orienter et vous accompagner tout au long de votre parcours.</a:t>
            </a:r>
          </a:p>
          <a:p>
            <a:endParaRPr lang="fr" sz="1200"/>
          </a:p>
          <a:p>
            <a:r>
              <a:rPr lang="fr" sz="1200" dirty="0">
                <a:solidFill>
                  <a:schemeClr val="dk1"/>
                </a:solidFill>
              </a:rPr>
              <a:t>03 — ADAPTATION</a:t>
            </a:r>
          </a:p>
          <a:p>
            <a:endParaRPr lang="fr" sz="1200"/>
          </a:p>
          <a:p>
            <a:r>
              <a:rPr lang="fr" sz="1200" dirty="0">
                <a:solidFill>
                  <a:schemeClr val="dk1"/>
                </a:solidFill>
              </a:rPr>
              <a:t>Des aménagements peuvent être proposés, notamment pour les épreuves d’examen, afin de favoriser l’égalité des chances et permettre à chacun de réaliser son parcours dans les meilleures conditions.</a:t>
            </a:r>
          </a:p>
          <a:p>
            <a:endParaRPr lang="fr" sz="1200"/>
          </a:p>
          <a:p>
            <a:r>
              <a:rPr lang="fr" sz="1200" dirty="0">
                <a:solidFill>
                  <a:schemeClr val="dk1"/>
                </a:solidFill>
              </a:rPr>
              <a:t>04 — SENSIBILISATION</a:t>
            </a:r>
          </a:p>
          <a:p>
            <a:pPr>
              <a:lnSpc>
                <a:spcPct val="114999"/>
              </a:lnSpc>
              <a:spcBef>
                <a:spcPts val="1400"/>
              </a:spcBef>
            </a:pPr>
            <a:r>
              <a:rPr lang="fr" sz="1200" dirty="0">
                <a:solidFill>
                  <a:schemeClr val="dk1"/>
                </a:solidFill>
              </a:rPr>
              <a:t>Nos équipes sont régulièrement sensibilisées et formées aux enjeux liés à l'handicap afin de développer une culture inclusive au sein de l’ISRP.</a:t>
            </a:r>
          </a:p>
        </p:txBody>
      </p:sp>
      <p:sp>
        <p:nvSpPr>
          <p:cNvPr id="7" name="Google Shape;55;p13">
            <a:extLst>
              <a:ext uri="{FF2B5EF4-FFF2-40B4-BE49-F238E27FC236}">
                <a16:creationId xmlns:a16="http://schemas.microsoft.com/office/drawing/2014/main" id="{B891EB55-F854-3CB7-8A8A-AE0FA61E3452}"/>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34061407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09575-8783-B383-3C95-FA16603DCEE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A3AF7696-333A-D3A0-1E21-BCBADA63B1CB}"/>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4F41DE8A-E8B0-06C1-5A6B-103BD88156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72;p32">
            <a:extLst>
              <a:ext uri="{FF2B5EF4-FFF2-40B4-BE49-F238E27FC236}">
                <a16:creationId xmlns:a16="http://schemas.microsoft.com/office/drawing/2014/main" id="{0BFC12BB-9325-1F3A-CF36-4B4CDBB2D221}"/>
              </a:ext>
            </a:extLst>
          </p:cNvPr>
          <p:cNvSpPr txBox="1">
            <a:spLocks noGrp="1"/>
          </p:cNvSpPr>
          <p:nvPr/>
        </p:nvSpPr>
        <p:spPr>
          <a:xfrm>
            <a:off x="2142436" y="633896"/>
            <a:ext cx="6447501" cy="99060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lvl="0" indent="0" algn="l" rtl="0">
              <a:lnSpc>
                <a:spcPct val="115000"/>
              </a:lnSpc>
              <a:spcBef>
                <a:spcPts val="0"/>
              </a:spcBef>
              <a:spcAft>
                <a:spcPts val="0"/>
              </a:spcAft>
              <a:buNone/>
            </a:pPr>
            <a:r>
              <a:rPr lang="fr" sz="1600" b="1" dirty="0"/>
              <a:t>19— </a:t>
            </a:r>
            <a:r>
              <a:rPr lang="fr" sz="2000" b="1" dirty="0"/>
              <a:t>Accessibilité</a:t>
            </a:r>
            <a:r>
              <a:rPr lang="fr" sz="1600" b="1" dirty="0"/>
              <a:t> et handicap</a:t>
            </a:r>
            <a:endParaRPr sz="1600" b="1" dirty="0"/>
          </a:p>
          <a:p>
            <a:pPr marL="0" lvl="0" indent="0" algn="l" rtl="0">
              <a:spcBef>
                <a:spcPts val="0"/>
              </a:spcBef>
              <a:spcAft>
                <a:spcPts val="0"/>
              </a:spcAft>
              <a:buNone/>
            </a:pPr>
            <a:endParaRPr/>
          </a:p>
        </p:txBody>
      </p:sp>
      <p:sp>
        <p:nvSpPr>
          <p:cNvPr id="6" name="Google Shape;180;p33">
            <a:extLst>
              <a:ext uri="{FF2B5EF4-FFF2-40B4-BE49-F238E27FC236}">
                <a16:creationId xmlns:a16="http://schemas.microsoft.com/office/drawing/2014/main" id="{5897BC99-B368-B3B2-BEDB-64AC544DBB2B}"/>
              </a:ext>
            </a:extLst>
          </p:cNvPr>
          <p:cNvSpPr txBox="1"/>
          <p:nvPr/>
        </p:nvSpPr>
        <p:spPr>
          <a:xfrm>
            <a:off x="2138846" y="1874313"/>
            <a:ext cx="8479763" cy="2031295"/>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fr" sz="1200" b="1" dirty="0"/>
              <a:t>Besoin d’un accompagnement ?</a:t>
            </a:r>
            <a:endParaRPr lang="en-US" sz="1200" b="1" dirty="0"/>
          </a:p>
          <a:p>
            <a:endParaRPr lang="fr" sz="1200"/>
          </a:p>
          <a:p>
            <a:r>
              <a:rPr lang="fr" sz="1200" dirty="0"/>
              <a:t>Si vous êtes en situation de handicap, ou si vous rencontrez une difficulté nécessitant une adaptation de votre parcours, nous vous invitons à en parler dès votre arrivée ou à tout moment au cours de votre formation.</a:t>
            </a:r>
          </a:p>
          <a:p>
            <a:endParaRPr lang="fr" sz="1200"/>
          </a:p>
          <a:p>
            <a:r>
              <a:rPr lang="fr" sz="1200" dirty="0"/>
              <a:t>Notre référent handicap pourra échanger avec vous en toute confidentialité, identifier vos besoins et vous accompagner dans la recherche de solutions adaptées.</a:t>
            </a:r>
          </a:p>
          <a:p>
            <a:endParaRPr lang="fr" sz="1200"/>
          </a:p>
          <a:p>
            <a:r>
              <a:rPr lang="fr" sz="1200" dirty="0"/>
              <a:t>Référent handicap : Séverine Békier    </a:t>
            </a:r>
          </a:p>
          <a:p>
            <a:r>
              <a:rPr lang="fr" sz="1200" dirty="0"/>
              <a:t>Email : sbekier@isrp.fr</a:t>
            </a:r>
            <a:endParaRPr lang="fr" dirty="0"/>
          </a:p>
        </p:txBody>
      </p:sp>
      <p:sp>
        <p:nvSpPr>
          <p:cNvPr id="7" name="Google Shape;55;p13">
            <a:extLst>
              <a:ext uri="{FF2B5EF4-FFF2-40B4-BE49-F238E27FC236}">
                <a16:creationId xmlns:a16="http://schemas.microsoft.com/office/drawing/2014/main" id="{70332449-41B1-E8DC-5A4E-84FD3AF33631}"/>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3137329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D7B20-621C-5D18-3F00-5CCCFC1046FF}"/>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BDA79D3B-E914-E153-ACA9-12AF7D352B1D}"/>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4BA5F51C-191F-0FED-A3F3-EA72BD53D8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2" name="Google Shape;191;p35">
            <a:extLst>
              <a:ext uri="{FF2B5EF4-FFF2-40B4-BE49-F238E27FC236}">
                <a16:creationId xmlns:a16="http://schemas.microsoft.com/office/drawing/2014/main" id="{90CDCF97-07DA-8C94-B1CD-C7748A435EDD}"/>
              </a:ext>
            </a:extLst>
          </p:cNvPr>
          <p:cNvSpPr txBox="1">
            <a:spLocks noGrp="1"/>
          </p:cNvSpPr>
          <p:nvPr/>
        </p:nvSpPr>
        <p:spPr>
          <a:xfrm>
            <a:off x="2153479" y="457200"/>
            <a:ext cx="6447501" cy="990600"/>
          </a:xfrm>
          <a:prstGeom prst="rect">
            <a:avLst/>
          </a:prstGeom>
        </p:spPr>
        <p:txBody>
          <a:bodyPr spcFirstLastPara="1" vert="horz" wrap="square" lIns="91425" tIns="91425" rIns="91425" bIns="91425" rtlCol="0" anchor="t"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lvl="0" indent="0" algn="l" rtl="0">
              <a:lnSpc>
                <a:spcPct val="115000"/>
              </a:lnSpc>
              <a:spcBef>
                <a:spcPts val="0"/>
              </a:spcBef>
              <a:spcAft>
                <a:spcPts val="0"/>
              </a:spcAft>
              <a:buClr>
                <a:schemeClr val="dk1"/>
              </a:buClr>
              <a:buSzPts val="1100"/>
              <a:buFont typeface="Arial"/>
              <a:buNone/>
            </a:pPr>
            <a:r>
              <a:rPr lang="fr" sz="2000" b="1" dirty="0"/>
              <a:t>20— Qualité et amélioration continue</a:t>
            </a:r>
            <a:endParaRPr lang="en-US" dirty="0"/>
          </a:p>
          <a:p>
            <a:pPr marL="0" lvl="0" indent="0" algn="l" rtl="0">
              <a:spcBef>
                <a:spcPts val="0"/>
              </a:spcBef>
              <a:spcAft>
                <a:spcPts val="0"/>
              </a:spcAft>
              <a:buNone/>
            </a:pPr>
            <a:endParaRPr lang="en-US"/>
          </a:p>
        </p:txBody>
      </p:sp>
      <p:sp>
        <p:nvSpPr>
          <p:cNvPr id="5" name="Google Shape;192;p35">
            <a:extLst>
              <a:ext uri="{FF2B5EF4-FFF2-40B4-BE49-F238E27FC236}">
                <a16:creationId xmlns:a16="http://schemas.microsoft.com/office/drawing/2014/main" id="{BEEA1852-4411-05B3-4C26-79144ADA43B8}"/>
              </a:ext>
            </a:extLst>
          </p:cNvPr>
          <p:cNvSpPr txBox="1"/>
          <p:nvPr/>
        </p:nvSpPr>
        <p:spPr>
          <a:xfrm>
            <a:off x="2025749" y="1454892"/>
            <a:ext cx="8775608" cy="4569367"/>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r>
              <a:rPr lang="fr" sz="1200" b="1">
                <a:solidFill>
                  <a:schemeClr val="dk1"/>
                </a:solidFill>
              </a:rPr>
              <a:t>Votre expérience compte</a:t>
            </a:r>
            <a:endParaRPr lang="en-US" sz="1200" b="1">
              <a:solidFill>
                <a:schemeClr val="dk1"/>
              </a:solidFill>
            </a:endParaRPr>
          </a:p>
          <a:p>
            <a:endParaRPr lang="fr" sz="1200"/>
          </a:p>
          <a:p>
            <a:r>
              <a:rPr lang="fr" sz="1200">
                <a:solidFill>
                  <a:schemeClr val="dk1"/>
                </a:solidFill>
              </a:rPr>
              <a:t>Votre expérience est essentielle à notre démarche d’amélioration continue.</a:t>
            </a:r>
          </a:p>
          <a:p>
            <a:endParaRPr lang="fr" sz="1200"/>
          </a:p>
          <a:p>
            <a:r>
              <a:rPr lang="fr" sz="1200">
                <a:solidFill>
                  <a:schemeClr val="dk1"/>
                </a:solidFill>
              </a:rPr>
              <a:t>Au cours de votre parcours, nous vous demanderons votre avis sur :</a:t>
            </a:r>
          </a:p>
          <a:p>
            <a:endParaRPr lang="fr" sz="1200"/>
          </a:p>
          <a:p>
            <a:pPr marL="171450" indent="-171450">
              <a:buChar char="•"/>
            </a:pPr>
            <a:r>
              <a:rPr lang="fr" sz="1200">
                <a:solidFill>
                  <a:schemeClr val="dk1"/>
                </a:solidFill>
              </a:rPr>
              <a:t>l’accueil ;</a:t>
            </a:r>
          </a:p>
          <a:p>
            <a:pPr marL="171450" indent="-171450">
              <a:buChar char="•"/>
            </a:pPr>
            <a:r>
              <a:rPr lang="fr" sz="1200">
                <a:solidFill>
                  <a:schemeClr val="dk1"/>
                </a:solidFill>
              </a:rPr>
              <a:t>les contenus ;</a:t>
            </a:r>
          </a:p>
          <a:p>
            <a:pPr marL="171450" indent="-171450">
              <a:buChar char="•"/>
            </a:pPr>
            <a:r>
              <a:rPr lang="fr" sz="1200">
                <a:solidFill>
                  <a:schemeClr val="dk1"/>
                </a:solidFill>
              </a:rPr>
              <a:t>les formateurs ;</a:t>
            </a:r>
          </a:p>
          <a:p>
            <a:pPr marL="171450" indent="-171450">
              <a:buChar char="•"/>
            </a:pPr>
            <a:r>
              <a:rPr lang="fr" sz="1200">
                <a:solidFill>
                  <a:schemeClr val="dk1"/>
                </a:solidFill>
              </a:rPr>
              <a:t>les méthodes pédagogiques ;</a:t>
            </a:r>
          </a:p>
          <a:p>
            <a:pPr marL="171450" indent="-171450">
              <a:buChar char="•"/>
            </a:pPr>
            <a:r>
              <a:rPr lang="fr" sz="1200">
                <a:solidFill>
                  <a:schemeClr val="dk1"/>
                </a:solidFill>
              </a:rPr>
              <a:t>les outils ;</a:t>
            </a:r>
          </a:p>
          <a:p>
            <a:pPr marL="171450" indent="-171450">
              <a:buChar char="•"/>
            </a:pPr>
            <a:r>
              <a:rPr lang="fr" sz="1200">
                <a:solidFill>
                  <a:schemeClr val="dk1"/>
                </a:solidFill>
              </a:rPr>
              <a:t>l’organisation ;</a:t>
            </a:r>
          </a:p>
          <a:p>
            <a:pPr marL="171450" indent="-171450">
              <a:buChar char="•"/>
            </a:pPr>
            <a:r>
              <a:rPr lang="fr" sz="1200">
                <a:solidFill>
                  <a:schemeClr val="dk1"/>
                </a:solidFill>
              </a:rPr>
              <a:t>l’accompagnement ;</a:t>
            </a:r>
          </a:p>
          <a:p>
            <a:pPr marL="171450" indent="-171450">
              <a:buChar char="•"/>
            </a:pPr>
            <a:r>
              <a:rPr lang="fr" sz="1200">
                <a:solidFill>
                  <a:schemeClr val="dk1"/>
                </a:solidFill>
              </a:rPr>
              <a:t>les conditions de formation.</a:t>
            </a:r>
          </a:p>
          <a:p>
            <a:endParaRPr lang="fr" sz="1200">
              <a:solidFill>
                <a:schemeClr val="dk1"/>
              </a:solidFill>
            </a:endParaRPr>
          </a:p>
          <a:p>
            <a:r>
              <a:rPr lang="fr" sz="1200" b="1">
                <a:solidFill>
                  <a:schemeClr val="dk1"/>
                </a:solidFill>
              </a:rPr>
              <a:t>Une question à garder en tête</a:t>
            </a:r>
          </a:p>
          <a:p>
            <a:endParaRPr lang="fr" sz="1200"/>
          </a:p>
          <a:p>
            <a:r>
              <a:rPr lang="fr" sz="1200">
                <a:solidFill>
                  <a:schemeClr val="dk1"/>
                </a:solidFill>
              </a:rPr>
              <a:t>« Qu’est-ce qui pourrait améliorer mon expérience de formation ? »</a:t>
            </a:r>
          </a:p>
          <a:p>
            <a:endParaRPr lang="fr" sz="1200"/>
          </a:p>
          <a:p>
            <a:r>
              <a:rPr lang="fr" sz="1200">
                <a:solidFill>
                  <a:schemeClr val="dk1"/>
                </a:solidFill>
              </a:rPr>
              <a:t>Vos remarques, suggestions et propositions nous permettent de faire évoluer nos pratiques et d’améliorer continuellement la qualité de nos formations.</a:t>
            </a:r>
          </a:p>
          <a:p>
            <a:endParaRPr lang="fr" sz="1200"/>
          </a:p>
          <a:p>
            <a:pPr>
              <a:lnSpc>
                <a:spcPct val="114999"/>
              </a:lnSpc>
              <a:spcBef>
                <a:spcPts val="1200"/>
              </a:spcBef>
            </a:pPr>
            <a:r>
              <a:rPr lang="fr" sz="1200">
                <a:solidFill>
                  <a:schemeClr val="dk1"/>
                </a:solidFill>
              </a:rPr>
              <a:t>Votre avis est utile. N’hésitez pas à nous faire part de vos suggestions.</a:t>
            </a:r>
            <a:endParaRPr lang="fr" sz="1200"/>
          </a:p>
        </p:txBody>
      </p:sp>
      <p:sp>
        <p:nvSpPr>
          <p:cNvPr id="7" name="Google Shape;55;p13">
            <a:extLst>
              <a:ext uri="{FF2B5EF4-FFF2-40B4-BE49-F238E27FC236}">
                <a16:creationId xmlns:a16="http://schemas.microsoft.com/office/drawing/2014/main" id="{6A3E814A-36E7-E478-98DB-D676B5F864D3}"/>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9066464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A0356-3FA1-7A09-F8C8-49EB3B077D05}"/>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AFADAE18-8B78-EE2A-EE11-1F35C5DDD15E}"/>
              </a:ext>
            </a:extLst>
          </p:cNvPr>
          <p:cNvSpPr/>
          <p:nvPr/>
        </p:nvSpPr>
        <p:spPr>
          <a:xfrm>
            <a:off x="11143880" y="0"/>
            <a:ext cx="1048119" cy="6858000"/>
          </a:xfrm>
          <a:prstGeom prst="rect">
            <a:avLst/>
          </a:prstGeom>
          <a:solidFill>
            <a:srgbClr val="33AD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a:extLst>
              <a:ext uri="{FF2B5EF4-FFF2-40B4-BE49-F238E27FC236}">
                <a16:creationId xmlns:a16="http://schemas.microsoft.com/office/drawing/2014/main" id="{299680F6-040A-D8B4-676A-65DF663AC1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344" y="258075"/>
            <a:ext cx="1830144" cy="863599"/>
          </a:xfrm>
          <a:prstGeom prst="rect">
            <a:avLst/>
          </a:prstGeom>
        </p:spPr>
      </p:pic>
      <p:sp>
        <p:nvSpPr>
          <p:cNvPr id="5" name="Google Shape;202;p37">
            <a:extLst>
              <a:ext uri="{FF2B5EF4-FFF2-40B4-BE49-F238E27FC236}">
                <a16:creationId xmlns:a16="http://schemas.microsoft.com/office/drawing/2014/main" id="{E71B2CA8-AA12-DD11-9B21-1C87A30280C6}"/>
              </a:ext>
            </a:extLst>
          </p:cNvPr>
          <p:cNvSpPr txBox="1">
            <a:spLocks noGrp="1"/>
          </p:cNvSpPr>
          <p:nvPr/>
        </p:nvSpPr>
        <p:spPr>
          <a:xfrm>
            <a:off x="2208697" y="468243"/>
            <a:ext cx="6447501" cy="990600"/>
          </a:xfrm>
          <a:prstGeom prst="rect">
            <a:avLst/>
          </a:prstGeom>
        </p:spPr>
        <p:txBody>
          <a:bodyPr spcFirstLastPara="1" vert="horz" wrap="square" lIns="91425" tIns="91425" rIns="91425" bIns="91425" rtlCol="0" anchor="t" anchorCtr="0">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15000"/>
              </a:lnSpc>
              <a:spcBef>
                <a:spcPts val="0"/>
              </a:spcBef>
              <a:buClr>
                <a:schemeClr val="dk1"/>
              </a:buClr>
              <a:buSzPts val="1100"/>
            </a:pPr>
            <a:r>
              <a:rPr lang="fr" sz="2000" b="1" dirty="0"/>
              <a:t>21— Vos contacts</a:t>
            </a:r>
            <a:endParaRPr sz="2000" b="1" dirty="0"/>
          </a:p>
        </p:txBody>
      </p:sp>
      <p:graphicFrame>
        <p:nvGraphicFramePr>
          <p:cNvPr id="8" name="Table 7">
            <a:extLst>
              <a:ext uri="{FF2B5EF4-FFF2-40B4-BE49-F238E27FC236}">
                <a16:creationId xmlns:a16="http://schemas.microsoft.com/office/drawing/2014/main" id="{6829DF38-9015-E2A1-4808-094527255150}"/>
              </a:ext>
            </a:extLst>
          </p:cNvPr>
          <p:cNvGraphicFramePr>
            <a:graphicFrameLocks noGrp="1"/>
          </p:cNvGraphicFramePr>
          <p:nvPr>
            <p:extLst>
              <p:ext uri="{D42A27DB-BD31-4B8C-83A1-F6EECF244321}">
                <p14:modId xmlns:p14="http://schemas.microsoft.com/office/powerpoint/2010/main" val="2551335960"/>
              </p:ext>
            </p:extLst>
          </p:nvPr>
        </p:nvGraphicFramePr>
        <p:xfrm>
          <a:off x="2217615" y="1543538"/>
          <a:ext cx="8309761" cy="4086786"/>
        </p:xfrm>
        <a:graphic>
          <a:graphicData uri="http://schemas.openxmlformats.org/drawingml/2006/table">
            <a:tbl>
              <a:tblPr bandRow="1">
                <a:tableStyleId>{93296810-A885-4BE3-A3E7-6D5BEEA58F35}</a:tableStyleId>
              </a:tblPr>
              <a:tblGrid>
                <a:gridCol w="2754923">
                  <a:extLst>
                    <a:ext uri="{9D8B030D-6E8A-4147-A177-3AD203B41FA5}">
                      <a16:colId xmlns:a16="http://schemas.microsoft.com/office/drawing/2014/main" val="1540784833"/>
                    </a:ext>
                  </a:extLst>
                </a:gridCol>
                <a:gridCol w="2777419">
                  <a:extLst>
                    <a:ext uri="{9D8B030D-6E8A-4147-A177-3AD203B41FA5}">
                      <a16:colId xmlns:a16="http://schemas.microsoft.com/office/drawing/2014/main" val="2463675815"/>
                    </a:ext>
                  </a:extLst>
                </a:gridCol>
                <a:gridCol w="2777419">
                  <a:extLst>
                    <a:ext uri="{9D8B030D-6E8A-4147-A177-3AD203B41FA5}">
                      <a16:colId xmlns:a16="http://schemas.microsoft.com/office/drawing/2014/main" val="2987796141"/>
                    </a:ext>
                  </a:extLst>
                </a:gridCol>
              </a:tblGrid>
              <a:tr h="505596">
                <a:tc>
                  <a:txBody>
                    <a:bodyPr/>
                    <a:lstStyle/>
                    <a:p>
                      <a:pPr marL="0" indent="0" algn="l" fontAlgn="base">
                        <a:buNone/>
                      </a:pPr>
                      <a:r>
                        <a:rPr lang="en-US" sz="1400" b="1" dirty="0">
                          <a:solidFill>
                            <a:srgbClr val="33ADB9"/>
                          </a:solidFill>
                          <a:effectLst/>
                          <a:latin typeface="Arial"/>
                          <a:cs typeface="Arial"/>
                        </a:rPr>
                        <a:t>Votre besoin</a:t>
                      </a:r>
                    </a:p>
                  </a:txBody>
                  <a:tcPr/>
                </a:tc>
                <a:tc>
                  <a:txBody>
                    <a:bodyPr/>
                    <a:lstStyle/>
                    <a:p>
                      <a:pPr marL="0" indent="0" algn="l" fontAlgn="base">
                        <a:buNone/>
                      </a:pPr>
                      <a:r>
                        <a:rPr lang="en-US" sz="1400" b="1" dirty="0">
                          <a:solidFill>
                            <a:srgbClr val="33ADB9"/>
                          </a:solidFill>
                          <a:effectLst/>
                          <a:latin typeface="Arial"/>
                          <a:cs typeface="Arial"/>
                        </a:rPr>
                        <a:t>Votre interlocuteur</a:t>
                      </a:r>
                    </a:p>
                  </a:txBody>
                  <a:tcPr/>
                </a:tc>
                <a:tc>
                  <a:txBody>
                    <a:bodyPr/>
                    <a:lstStyle/>
                    <a:p>
                      <a:pPr lvl="0" algn="l">
                        <a:lnSpc>
                          <a:spcPct val="100000"/>
                        </a:lnSpc>
                        <a:spcBef>
                          <a:spcPts val="0"/>
                        </a:spcBef>
                        <a:spcAft>
                          <a:spcPts val="0"/>
                        </a:spcAft>
                        <a:buNone/>
                      </a:pPr>
                      <a:r>
                        <a:rPr lang="en-US" sz="1400" b="1" i="0" u="none" strike="noStrike" noProof="0" dirty="0">
                          <a:solidFill>
                            <a:srgbClr val="33ADB9"/>
                          </a:solidFill>
                          <a:effectLst/>
                          <a:latin typeface="Arial"/>
                          <a:ea typeface="Calibri"/>
                          <a:cs typeface="Arial"/>
                        </a:rPr>
                        <a:t>Coordonées</a:t>
                      </a:r>
                      <a:endParaRPr lang="en-US" dirty="0"/>
                    </a:p>
                    <a:p>
                      <a:pPr lvl="0">
                        <a:buNone/>
                      </a:pPr>
                      <a:endParaRPr lang="en-US" sz="1400" b="1" dirty="0">
                        <a:solidFill>
                          <a:srgbClr val="33ADB9"/>
                        </a:solidFill>
                        <a:effectLst/>
                        <a:latin typeface="Arial"/>
                        <a:cs typeface="Arial"/>
                      </a:endParaRPr>
                    </a:p>
                  </a:txBody>
                  <a:tcPr/>
                </a:tc>
                <a:extLst>
                  <a:ext uri="{0D108BD9-81ED-4DB2-BD59-A6C34878D82A}">
                    <a16:rowId xmlns:a16="http://schemas.microsoft.com/office/drawing/2014/main" val="3871917222"/>
                  </a:ext>
                </a:extLst>
              </a:tr>
              <a:tr h="556155">
                <a:tc>
                  <a:txBody>
                    <a:bodyPr/>
                    <a:lstStyle/>
                    <a:p>
                      <a:pPr lvl="0" algn="l">
                        <a:lnSpc>
                          <a:spcPct val="100000"/>
                        </a:lnSpc>
                        <a:spcBef>
                          <a:spcPts val="0"/>
                        </a:spcBef>
                        <a:spcAft>
                          <a:spcPts val="0"/>
                        </a:spcAft>
                        <a:buNone/>
                      </a:pPr>
                      <a:r>
                        <a:rPr lang="en-US" sz="1200" b="0" i="0" u="none" strike="noStrike" noProof="0" dirty="0">
                          <a:solidFill>
                            <a:srgbClr val="000000"/>
                          </a:solidFill>
                          <a:effectLst/>
                          <a:latin typeface="Arial"/>
                          <a:ea typeface="Calibri"/>
                          <a:cs typeface="Arial"/>
                        </a:rPr>
                        <a:t>Question administrative</a:t>
                      </a:r>
                    </a:p>
                    <a:p>
                      <a:pPr marL="0" lvl="0" indent="0" algn="l">
                        <a:buNone/>
                      </a:pPr>
                      <a:endParaRPr lang="en-US" sz="1200" u="none" strike="noStrike" dirty="0">
                        <a:solidFill>
                          <a:srgbClr val="000000"/>
                        </a:solidFill>
                        <a:effectLst/>
                        <a:latin typeface="Arial"/>
                        <a:cs typeface="Arial"/>
                      </a:endParaRPr>
                    </a:p>
                  </a:txBody>
                  <a:tcPr/>
                </a:tc>
                <a:tc>
                  <a:txBody>
                    <a:bodyPr/>
                    <a:lstStyle/>
                    <a:p>
                      <a:pPr marL="0" indent="0" algn="l" fontAlgn="base">
                        <a:buNone/>
                      </a:pPr>
                      <a:r>
                        <a:rPr lang="en-US" sz="1200" u="none" strike="noStrike" dirty="0">
                          <a:solidFill>
                            <a:srgbClr val="000000"/>
                          </a:solidFill>
                          <a:effectLst/>
                          <a:latin typeface="Arial"/>
                          <a:cs typeface="Arial"/>
                        </a:rPr>
                        <a:t>Responsable administratif /</a:t>
                      </a:r>
                      <a:r>
                        <a:rPr lang="en-US" sz="1200" b="0" i="0" u="none" strike="noStrike" noProof="0" dirty="0">
                          <a:solidFill>
                            <a:srgbClr val="000000"/>
                          </a:solidFill>
                          <a:effectLst/>
                          <a:latin typeface="Arial"/>
                          <a:ea typeface="Calibri"/>
                          <a:cs typeface="Arial"/>
                        </a:rPr>
                        <a:t>Assistante administrative et pédagogique</a:t>
                      </a:r>
                    </a:p>
                    <a:p>
                      <a:pPr marL="0" lvl="0" indent="0" algn="l">
                        <a:buNone/>
                      </a:pPr>
                      <a:endParaRPr lang="en-US" sz="1200" u="none" strike="noStrike" dirty="0">
                        <a:solidFill>
                          <a:srgbClr val="000000"/>
                        </a:solidFill>
                        <a:effectLst/>
                        <a:latin typeface="Arial"/>
                        <a:cs typeface="Arial"/>
                      </a:endParaRPr>
                    </a:p>
                  </a:txBody>
                  <a:tcPr/>
                </a:tc>
                <a:tc>
                  <a:txBody>
                    <a:bodyPr/>
                    <a:lstStyle/>
                    <a:p>
                      <a:pPr lvl="0" algn="l">
                        <a:lnSpc>
                          <a:spcPct val="100000"/>
                        </a:lnSpc>
                        <a:spcBef>
                          <a:spcPts val="0"/>
                        </a:spcBef>
                        <a:spcAft>
                          <a:spcPts val="0"/>
                        </a:spcAft>
                        <a:buNone/>
                      </a:pPr>
                      <a:r>
                        <a:rPr lang="en-US" sz="1200" b="0" i="0" u="none" strike="noStrike" noProof="0" dirty="0">
                          <a:solidFill>
                            <a:srgbClr val="000000"/>
                          </a:solidFill>
                          <a:effectLst/>
                          <a:latin typeface="Arial"/>
                          <a:ea typeface="Calibri"/>
                          <a:cs typeface="Arial"/>
                          <a:hlinkClick r:id="rId3">
                            <a:extLst>
                              <a:ext uri="{A12FA001-AC4F-418D-AE19-62706E023703}">
                                <ahyp:hlinkClr xmlns:ahyp="http://schemas.microsoft.com/office/drawing/2018/hyperlinkcolor" val="tx"/>
                              </a:ext>
                            </a:extLst>
                          </a:hlinkClick>
                        </a:rPr>
                        <a:t>assistantmedical@isrp.fr</a:t>
                      </a:r>
                      <a:endParaRPr lang="en-US" sz="1200" b="0" i="0" u="none" strike="noStrike" noProof="0">
                        <a:solidFill>
                          <a:srgbClr val="000000"/>
                        </a:solidFill>
                        <a:effectLst/>
                        <a:latin typeface="Arial"/>
                        <a:ea typeface="Calibri"/>
                        <a:cs typeface="Arial"/>
                      </a:endParaRPr>
                    </a:p>
                    <a:p>
                      <a:pPr lvl="0">
                        <a:buNone/>
                      </a:pPr>
                      <a:r>
                        <a:rPr lang="en-US" sz="1400" b="0" i="0" u="none" strike="noStrike" noProof="0" dirty="0">
                          <a:solidFill>
                            <a:schemeClr val="tx1"/>
                          </a:solidFill>
                          <a:effectLst/>
                          <a:latin typeface="Calibri"/>
                          <a:ea typeface="Calibri"/>
                          <a:cs typeface="Calibri"/>
                        </a:rPr>
                        <a:t>01 88 40 60 80</a:t>
                      </a:r>
                      <a:endParaRPr lang="en-US" sz="1400" b="0" i="0" u="none" strike="noStrike" noProof="0" dirty="0">
                        <a:solidFill>
                          <a:srgbClr val="000000"/>
                        </a:solidFill>
                        <a:effectLst/>
                        <a:latin typeface="Calibri"/>
                        <a:ea typeface="Calibri"/>
                        <a:cs typeface="Calibri"/>
                      </a:endParaRPr>
                    </a:p>
                  </a:txBody>
                  <a:tcPr/>
                </a:tc>
                <a:extLst>
                  <a:ext uri="{0D108BD9-81ED-4DB2-BD59-A6C34878D82A}">
                    <a16:rowId xmlns:a16="http://schemas.microsoft.com/office/drawing/2014/main" val="2665049224"/>
                  </a:ext>
                </a:extLst>
              </a:tr>
              <a:tr h="505596">
                <a:tc>
                  <a:txBody>
                    <a:bodyPr/>
                    <a:lstStyle/>
                    <a:p>
                      <a:pPr marL="0" indent="0" algn="l" fontAlgn="base">
                        <a:buNone/>
                      </a:pPr>
                      <a:r>
                        <a:rPr lang="en-US" sz="1200" u="none" strike="noStrike" dirty="0">
                          <a:solidFill>
                            <a:srgbClr val="000000"/>
                          </a:solidFill>
                          <a:effectLst/>
                          <a:latin typeface="Arial"/>
                          <a:cs typeface="Arial"/>
                        </a:rPr>
                        <a:t>Question pédagogique</a:t>
                      </a:r>
                      <a:endParaRPr lang="en-US" sz="1200" dirty="0">
                        <a:solidFill>
                          <a:srgbClr val="000000"/>
                        </a:solidFill>
                        <a:effectLst/>
                        <a:latin typeface="Arial"/>
                        <a:cs typeface="Arial"/>
                      </a:endParaRPr>
                    </a:p>
                  </a:txBody>
                  <a:tcPr/>
                </a:tc>
                <a:tc>
                  <a:txBody>
                    <a:bodyPr/>
                    <a:lstStyle/>
                    <a:p>
                      <a:pPr marL="0" indent="0" algn="l" fontAlgn="base">
                        <a:buNone/>
                      </a:pPr>
                      <a:r>
                        <a:rPr lang="en-US" sz="1200" dirty="0">
                          <a:solidFill>
                            <a:srgbClr val="000000"/>
                          </a:solidFill>
                          <a:effectLst/>
                          <a:latin typeface="Arial"/>
                          <a:cs typeface="Arial"/>
                        </a:rPr>
                        <a:t>Responsable pédagogique</a:t>
                      </a:r>
                    </a:p>
                  </a:txBody>
                  <a:tcPr/>
                </a:tc>
                <a:tc>
                  <a:txBody>
                    <a:bodyPr/>
                    <a:lstStyle/>
                    <a:p>
                      <a:pPr lvl="0" algn="l">
                        <a:lnSpc>
                          <a:spcPct val="100000"/>
                        </a:lnSpc>
                        <a:spcBef>
                          <a:spcPts val="0"/>
                        </a:spcBef>
                        <a:spcAft>
                          <a:spcPts val="0"/>
                        </a:spcAft>
                        <a:buNone/>
                      </a:pPr>
                      <a:r>
                        <a:rPr lang="en-US" sz="1200" b="0" i="0" u="none" strike="noStrike" noProof="0" dirty="0">
                          <a:solidFill>
                            <a:srgbClr val="000000"/>
                          </a:solidFill>
                          <a:effectLst/>
                          <a:latin typeface="Arial"/>
                          <a:ea typeface="Calibri"/>
                          <a:cs typeface="Arial"/>
                        </a:rPr>
                        <a:t>assistantmedical@isrp.fr</a:t>
                      </a:r>
                    </a:p>
                    <a:p>
                      <a:pPr lvl="0">
                        <a:buNone/>
                      </a:pPr>
                      <a:r>
                        <a:rPr lang="en-US" sz="1400" b="0" i="0" u="none" strike="noStrike" noProof="0" dirty="0">
                          <a:solidFill>
                            <a:schemeClr val="tx1"/>
                          </a:solidFill>
                          <a:effectLst/>
                        </a:rPr>
                        <a:t>01 88 40 60 80</a:t>
                      </a:r>
                      <a:endParaRPr lang="en-US" dirty="0">
                        <a:solidFill>
                          <a:schemeClr val="tx1"/>
                        </a:solidFill>
                      </a:endParaRPr>
                    </a:p>
                  </a:txBody>
                  <a:tcPr/>
                </a:tc>
                <a:extLst>
                  <a:ext uri="{0D108BD9-81ED-4DB2-BD59-A6C34878D82A}">
                    <a16:rowId xmlns:a16="http://schemas.microsoft.com/office/drawing/2014/main" val="436010588"/>
                  </a:ext>
                </a:extLst>
              </a:tr>
              <a:tr h="556155">
                <a:tc>
                  <a:txBody>
                    <a:bodyPr/>
                    <a:lstStyle/>
                    <a:p>
                      <a:pPr marL="0" lvl="0" indent="0" algn="l">
                        <a:buNone/>
                      </a:pPr>
                      <a:r>
                        <a:rPr lang="en-US" sz="1200" u="none" strike="noStrike" dirty="0">
                          <a:solidFill>
                            <a:srgbClr val="000000"/>
                          </a:solidFill>
                          <a:effectLst/>
                          <a:latin typeface="Arial"/>
                          <a:cs typeface="Arial"/>
                        </a:rPr>
                        <a:t>Difficulté liée au handicap</a:t>
                      </a:r>
                      <a:endParaRPr lang="en-US" sz="1200" dirty="0">
                        <a:solidFill>
                          <a:srgbClr val="000000"/>
                        </a:solidFill>
                        <a:effectLst/>
                        <a:latin typeface="Arial"/>
                        <a:cs typeface="Arial"/>
                      </a:endParaRPr>
                    </a:p>
                  </a:txBody>
                  <a:tcPr/>
                </a:tc>
                <a:tc>
                  <a:txBody>
                    <a:bodyPr/>
                    <a:lstStyle/>
                    <a:p>
                      <a:pPr marL="0" lvl="0" indent="0" algn="l">
                        <a:buNone/>
                      </a:pPr>
                      <a:r>
                        <a:rPr lang="en-US" sz="1200" dirty="0">
                          <a:solidFill>
                            <a:srgbClr val="000000"/>
                          </a:solidFill>
                          <a:effectLst/>
                          <a:latin typeface="Arial"/>
                          <a:cs typeface="Arial"/>
                        </a:rPr>
                        <a:t>Référent handicap</a:t>
                      </a:r>
                    </a:p>
                  </a:txBody>
                  <a:tcPr/>
                </a:tc>
                <a:tc>
                  <a:txBody>
                    <a:bodyPr/>
                    <a:lstStyle/>
                    <a:p>
                      <a:pPr lvl="0" algn="l">
                        <a:lnSpc>
                          <a:spcPct val="100000"/>
                        </a:lnSpc>
                        <a:spcBef>
                          <a:spcPts val="0"/>
                        </a:spcBef>
                        <a:spcAft>
                          <a:spcPts val="0"/>
                        </a:spcAft>
                        <a:buNone/>
                      </a:pPr>
                      <a:r>
                        <a:rPr lang="fr" sz="1200" b="0" i="0" u="none" strike="noStrike" noProof="0" dirty="0">
                          <a:solidFill>
                            <a:srgbClr val="000000"/>
                          </a:solidFill>
                          <a:effectLst/>
                          <a:latin typeface="Arial"/>
                          <a:cs typeface="Arial"/>
                        </a:rPr>
                        <a:t>sbekier@isrp.fr</a:t>
                      </a:r>
                      <a:endParaRPr lang="en-US" sz="1200" b="0" i="0" u="none" strike="noStrike" noProof="0" dirty="0">
                        <a:solidFill>
                          <a:srgbClr val="000000"/>
                        </a:solidFill>
                        <a:effectLst/>
                        <a:latin typeface="Arial"/>
                        <a:cs typeface="Arial"/>
                      </a:endParaRPr>
                    </a:p>
                    <a:p>
                      <a:pPr lvl="0">
                        <a:buNone/>
                      </a:pPr>
                      <a:endParaRPr lang="en-US" sz="1200" dirty="0">
                        <a:effectLst/>
                        <a:latin typeface="Arial"/>
                        <a:cs typeface="Arial"/>
                      </a:endParaRPr>
                    </a:p>
                  </a:txBody>
                  <a:tcPr/>
                </a:tc>
                <a:extLst>
                  <a:ext uri="{0D108BD9-81ED-4DB2-BD59-A6C34878D82A}">
                    <a16:rowId xmlns:a16="http://schemas.microsoft.com/office/drawing/2014/main" val="694495748"/>
                  </a:ext>
                </a:extLst>
              </a:tr>
              <a:tr h="505596">
                <a:tc>
                  <a:txBody>
                    <a:bodyPr/>
                    <a:lstStyle/>
                    <a:p>
                      <a:pPr marL="0" lvl="0" indent="0" algn="l">
                        <a:buNone/>
                      </a:pPr>
                      <a:r>
                        <a:rPr lang="en-US" sz="1200" u="none" strike="noStrike" dirty="0">
                          <a:solidFill>
                            <a:srgbClr val="000000"/>
                          </a:solidFill>
                          <a:effectLst/>
                          <a:latin typeface="Arial"/>
                          <a:cs typeface="Arial"/>
                        </a:rPr>
                        <a:t>Difficulté technique</a:t>
                      </a:r>
                      <a:endParaRPr lang="en-US" sz="1200">
                        <a:solidFill>
                          <a:srgbClr val="000000"/>
                        </a:solidFill>
                        <a:effectLst/>
                        <a:latin typeface="Arial"/>
                        <a:cs typeface="Arial"/>
                      </a:endParaRPr>
                    </a:p>
                  </a:txBody>
                  <a:tcPr/>
                </a:tc>
                <a:tc>
                  <a:txBody>
                    <a:bodyPr/>
                    <a:lstStyle/>
                    <a:p>
                      <a:pPr lvl="0" algn="l">
                        <a:lnSpc>
                          <a:spcPct val="100000"/>
                        </a:lnSpc>
                        <a:spcBef>
                          <a:spcPts val="0"/>
                        </a:spcBef>
                        <a:spcAft>
                          <a:spcPts val="0"/>
                        </a:spcAft>
                        <a:buNone/>
                      </a:pPr>
                      <a:r>
                        <a:rPr lang="en-US" sz="1200" b="0" i="0" u="none" strike="noStrike" noProof="0" dirty="0">
                          <a:solidFill>
                            <a:srgbClr val="000000"/>
                          </a:solidFill>
                          <a:effectLst/>
                          <a:latin typeface="Arial"/>
                          <a:ea typeface="Calibri"/>
                          <a:cs typeface="Arial"/>
                        </a:rPr>
                        <a:t>Responsable administratif /Assistante administrative et pédagogique</a:t>
                      </a:r>
                    </a:p>
                    <a:p>
                      <a:pPr marL="0" lvl="0" indent="0" algn="l">
                        <a:buNone/>
                      </a:pPr>
                      <a:endParaRPr lang="en-US" sz="1200" dirty="0">
                        <a:solidFill>
                          <a:srgbClr val="000000"/>
                        </a:solidFill>
                        <a:effectLst/>
                        <a:latin typeface="Arial"/>
                        <a:cs typeface="Arial"/>
                      </a:endParaRPr>
                    </a:p>
                  </a:txBody>
                  <a:tcPr/>
                </a:tc>
                <a:tc>
                  <a:txBody>
                    <a:bodyPr/>
                    <a:lstStyle/>
                    <a:p>
                      <a:pPr lvl="0" algn="l">
                        <a:lnSpc>
                          <a:spcPct val="100000"/>
                        </a:lnSpc>
                        <a:spcBef>
                          <a:spcPts val="0"/>
                        </a:spcBef>
                        <a:spcAft>
                          <a:spcPts val="0"/>
                        </a:spcAft>
                        <a:buNone/>
                      </a:pPr>
                      <a:r>
                        <a:rPr lang="en-US" sz="1200" b="0" i="0" u="none" strike="noStrike" noProof="0" dirty="0">
                          <a:solidFill>
                            <a:srgbClr val="000000"/>
                          </a:solidFill>
                          <a:effectLst/>
                          <a:latin typeface="Arial"/>
                          <a:ea typeface="Calibri"/>
                          <a:cs typeface="Arial"/>
                        </a:rPr>
                        <a:t>Groupe Teams dédié</a:t>
                      </a:r>
                    </a:p>
                  </a:txBody>
                  <a:tcPr/>
                </a:tc>
                <a:extLst>
                  <a:ext uri="{0D108BD9-81ED-4DB2-BD59-A6C34878D82A}">
                    <a16:rowId xmlns:a16="http://schemas.microsoft.com/office/drawing/2014/main" val="3075772934"/>
                  </a:ext>
                </a:extLst>
              </a:tr>
              <a:tr h="505596">
                <a:tc>
                  <a:txBody>
                    <a:bodyPr/>
                    <a:lstStyle/>
                    <a:p>
                      <a:pPr marL="0" lvl="0" indent="0" algn="l">
                        <a:buNone/>
                      </a:pPr>
                      <a:r>
                        <a:rPr lang="en-US" sz="1200" u="none" strike="noStrike" dirty="0">
                          <a:solidFill>
                            <a:srgbClr val="000000"/>
                          </a:solidFill>
                          <a:effectLst/>
                          <a:latin typeface="Arial"/>
                          <a:cs typeface="Arial"/>
                        </a:rPr>
                        <a:t>Question générale sur le campus</a:t>
                      </a:r>
                      <a:endParaRPr lang="en-US" sz="1200" dirty="0">
                        <a:solidFill>
                          <a:srgbClr val="000000"/>
                        </a:solidFill>
                        <a:effectLst/>
                        <a:latin typeface="Arial"/>
                        <a:cs typeface="Arial"/>
                      </a:endParaRPr>
                    </a:p>
                  </a:txBody>
                  <a:tcPr/>
                </a:tc>
                <a:tc>
                  <a:txBody>
                    <a:bodyPr/>
                    <a:lstStyle/>
                    <a:p>
                      <a:pPr marL="0" lvl="0" indent="0" algn="l">
                        <a:buNone/>
                      </a:pPr>
                      <a:r>
                        <a:rPr lang="en-US" sz="1200" dirty="0">
                          <a:solidFill>
                            <a:srgbClr val="000000"/>
                          </a:solidFill>
                          <a:effectLst/>
                          <a:latin typeface="Arial"/>
                          <a:cs typeface="Arial"/>
                        </a:rPr>
                        <a:t>Accueil</a:t>
                      </a:r>
                    </a:p>
                  </a:txBody>
                  <a:tcPr/>
                </a:tc>
                <a:tc>
                  <a:txBody>
                    <a:bodyPr/>
                    <a:lstStyle/>
                    <a:p>
                      <a:pPr lvl="0" algn="l">
                        <a:lnSpc>
                          <a:spcPct val="100000"/>
                        </a:lnSpc>
                        <a:spcBef>
                          <a:spcPts val="0"/>
                        </a:spcBef>
                        <a:spcAft>
                          <a:spcPts val="0"/>
                        </a:spcAft>
                        <a:buNone/>
                      </a:pPr>
                      <a:r>
                        <a:rPr lang="en-US" sz="1200" b="0" i="0" u="none" strike="noStrike" noProof="0" dirty="0">
                          <a:solidFill>
                            <a:srgbClr val="000000"/>
                          </a:solidFill>
                          <a:effectLst/>
                          <a:latin typeface="Arial"/>
                          <a:cs typeface="Arial"/>
                          <a:hlinkClick r:id="rId3"/>
                        </a:rPr>
                        <a:t>assistantmedical@isrp.fr</a:t>
                      </a:r>
                      <a:endParaRPr lang="en-US" sz="1200" b="0" i="0" u="none" strike="noStrike" noProof="0">
                        <a:solidFill>
                          <a:srgbClr val="000000"/>
                        </a:solidFill>
                        <a:effectLst/>
                        <a:latin typeface="Arial"/>
                        <a:cs typeface="Arial"/>
                      </a:endParaRPr>
                    </a:p>
                    <a:p>
                      <a:pPr lvl="0">
                        <a:buNone/>
                      </a:pPr>
                      <a:r>
                        <a:rPr lang="en-US" sz="1400" b="0" i="0" u="none" strike="noStrike" noProof="0" dirty="0">
                          <a:solidFill>
                            <a:schemeClr val="tx1"/>
                          </a:solidFill>
                          <a:effectLst/>
                          <a:latin typeface="Calibri"/>
                          <a:ea typeface="Calibri"/>
                          <a:cs typeface="Calibri"/>
                        </a:rPr>
                        <a:t>01 88 40 60 80</a:t>
                      </a:r>
                      <a:endParaRPr lang="en-US" sz="1400" b="0" i="0" u="none" strike="noStrike" noProof="0" dirty="0">
                        <a:solidFill>
                          <a:srgbClr val="000000"/>
                        </a:solidFill>
                        <a:effectLst/>
                        <a:latin typeface="Calibri"/>
                        <a:ea typeface="Calibri"/>
                        <a:cs typeface="Calibri"/>
                      </a:endParaRPr>
                    </a:p>
                    <a:p>
                      <a:pPr lvl="0" algn="l">
                        <a:lnSpc>
                          <a:spcPct val="100000"/>
                        </a:lnSpc>
                        <a:spcBef>
                          <a:spcPts val="0"/>
                        </a:spcBef>
                        <a:spcAft>
                          <a:spcPts val="0"/>
                        </a:spcAft>
                        <a:buNone/>
                      </a:pPr>
                      <a:endParaRPr lang="en-US" sz="1200" b="0" i="0" u="none" strike="noStrike" noProof="0" dirty="0">
                        <a:solidFill>
                          <a:srgbClr val="000000"/>
                        </a:solidFill>
                        <a:effectLst/>
                        <a:latin typeface="Arial"/>
                        <a:cs typeface="Arial"/>
                      </a:endParaRPr>
                    </a:p>
                  </a:txBody>
                  <a:tcPr/>
                </a:tc>
                <a:extLst>
                  <a:ext uri="{0D108BD9-81ED-4DB2-BD59-A6C34878D82A}">
                    <a16:rowId xmlns:a16="http://schemas.microsoft.com/office/drawing/2014/main" val="675584464"/>
                  </a:ext>
                </a:extLst>
              </a:tr>
              <a:tr h="556155">
                <a:tc gridSpan="3">
                  <a:txBody>
                    <a:bodyPr/>
                    <a:lstStyle/>
                    <a:p>
                      <a:pPr marL="0" lvl="0" indent="0" algn="ctr">
                        <a:buNone/>
                      </a:pPr>
                      <a:endParaRPr lang="en-US" sz="1000" b="0" i="0" u="none" strike="noStrike" noProof="0" dirty="0">
                        <a:solidFill>
                          <a:srgbClr val="000000"/>
                        </a:solidFill>
                        <a:effectLst/>
                        <a:latin typeface="Calibri"/>
                        <a:ea typeface="Calibri"/>
                        <a:cs typeface="Calibri"/>
                      </a:endParaRPr>
                    </a:p>
                    <a:p>
                      <a:pPr marL="0" lvl="0" indent="0" algn="ctr">
                        <a:buNone/>
                      </a:pPr>
                      <a:r>
                        <a:rPr lang="en-US" sz="1400" b="1" i="0" u="none" strike="noStrike" noProof="0" dirty="0">
                          <a:solidFill>
                            <a:srgbClr val="000000"/>
                          </a:solidFill>
                          <a:effectLst/>
                          <a:latin typeface="Calibri"/>
                          <a:ea typeface="Calibri"/>
                          <a:cs typeface="Calibri"/>
                        </a:rPr>
                        <a:t>Le </a:t>
                      </a:r>
                      <a:r>
                        <a:rPr lang="en-US" sz="1400" b="1" i="0" u="none" strike="noStrike" noProof="0" dirty="0" err="1">
                          <a:solidFill>
                            <a:srgbClr val="000000"/>
                          </a:solidFill>
                          <a:effectLst/>
                          <a:latin typeface="Calibri"/>
                          <a:ea typeface="Calibri"/>
                          <a:cs typeface="Calibri"/>
                        </a:rPr>
                        <a:t>centre</a:t>
                      </a:r>
                      <a:r>
                        <a:rPr lang="en-US" sz="1400" b="1" i="0" u="none" strike="noStrike" noProof="0" dirty="0">
                          <a:solidFill>
                            <a:srgbClr val="000000"/>
                          </a:solidFill>
                          <a:effectLst/>
                          <a:latin typeface="Calibri"/>
                          <a:ea typeface="Calibri"/>
                          <a:cs typeface="Calibri"/>
                        </a:rPr>
                        <a:t> est </a:t>
                      </a:r>
                      <a:r>
                        <a:rPr lang="en-US" sz="1400" b="1" i="0" u="none" strike="noStrike" noProof="0" dirty="0" err="1">
                          <a:solidFill>
                            <a:srgbClr val="000000"/>
                          </a:solidFill>
                          <a:effectLst/>
                          <a:latin typeface="Calibri"/>
                          <a:ea typeface="Calibri"/>
                          <a:cs typeface="Calibri"/>
                        </a:rPr>
                        <a:t>ouvert</a:t>
                      </a:r>
                      <a:r>
                        <a:rPr lang="en-US" sz="1400" b="1" i="0" u="none" strike="noStrike" noProof="0" dirty="0">
                          <a:solidFill>
                            <a:srgbClr val="000000"/>
                          </a:solidFill>
                          <a:effectLst/>
                          <a:latin typeface="Calibri"/>
                          <a:ea typeface="Calibri"/>
                          <a:cs typeface="Calibri"/>
                        </a:rPr>
                        <a:t> du </a:t>
                      </a:r>
                      <a:r>
                        <a:rPr lang="en-US" sz="1400" b="1" i="0" u="none" strike="noStrike" noProof="0" dirty="0" err="1">
                          <a:solidFill>
                            <a:srgbClr val="000000"/>
                          </a:solidFill>
                          <a:effectLst/>
                          <a:latin typeface="Calibri"/>
                          <a:ea typeface="Calibri"/>
                          <a:cs typeface="Calibri"/>
                        </a:rPr>
                        <a:t>lundi</a:t>
                      </a:r>
                      <a:r>
                        <a:rPr lang="en-US" sz="1400" b="1" i="0" u="none" strike="noStrike" noProof="0" dirty="0">
                          <a:solidFill>
                            <a:srgbClr val="000000"/>
                          </a:solidFill>
                          <a:effectLst/>
                          <a:latin typeface="Calibri"/>
                          <a:ea typeface="Calibri"/>
                          <a:cs typeface="Calibri"/>
                        </a:rPr>
                        <a:t> au </a:t>
                      </a:r>
                      <a:r>
                        <a:rPr lang="en-US" sz="1400" b="1" i="0" u="none" strike="noStrike" noProof="0" dirty="0" err="1">
                          <a:solidFill>
                            <a:srgbClr val="000000"/>
                          </a:solidFill>
                          <a:effectLst/>
                          <a:latin typeface="Calibri"/>
                          <a:ea typeface="Calibri"/>
                          <a:cs typeface="Calibri"/>
                        </a:rPr>
                        <a:t>vendredi</a:t>
                      </a:r>
                      <a:r>
                        <a:rPr lang="en-US" sz="1400" b="1" i="0" u="none" strike="noStrike" noProof="0" dirty="0">
                          <a:solidFill>
                            <a:srgbClr val="000000"/>
                          </a:solidFill>
                          <a:effectLst/>
                          <a:latin typeface="Calibri"/>
                          <a:ea typeface="Calibri"/>
                          <a:cs typeface="Calibri"/>
                        </a:rPr>
                        <a:t>, de 9h00 à 12h30 et 13h30 à 17h00</a:t>
                      </a:r>
                      <a:endParaRPr lang="en-US" sz="1400" b="1" u="none" strike="noStrike" dirty="0">
                        <a:solidFill>
                          <a:srgbClr val="000000"/>
                        </a:solidFill>
                        <a:effectLst/>
                      </a:endParaRP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963804442"/>
                  </a:ext>
                </a:extLst>
              </a:tr>
            </a:tbl>
          </a:graphicData>
        </a:graphic>
      </p:graphicFrame>
      <p:sp>
        <p:nvSpPr>
          <p:cNvPr id="6" name="Google Shape;55;p13">
            <a:extLst>
              <a:ext uri="{FF2B5EF4-FFF2-40B4-BE49-F238E27FC236}">
                <a16:creationId xmlns:a16="http://schemas.microsoft.com/office/drawing/2014/main" id="{372173EA-9EEA-15A8-5F6E-62511B211E02}"/>
              </a:ext>
            </a:extLst>
          </p:cNvPr>
          <p:cNvSpPr txBox="1">
            <a:spLocks noGrp="1"/>
          </p:cNvSpPr>
          <p:nvPr/>
        </p:nvSpPr>
        <p:spPr>
          <a:xfrm>
            <a:off x="8124285" y="6248077"/>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30524825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D3501D1-D7C0-1EDC-B353-ACE35020EA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73306" y="2380166"/>
            <a:ext cx="4445388" cy="2097667"/>
          </a:xfrm>
          <a:prstGeom prst="rect">
            <a:avLst/>
          </a:prstGeom>
        </p:spPr>
      </p:pic>
      <p:sp>
        <p:nvSpPr>
          <p:cNvPr id="4" name="Google Shape;55;p13">
            <a:extLst>
              <a:ext uri="{FF2B5EF4-FFF2-40B4-BE49-F238E27FC236}">
                <a16:creationId xmlns:a16="http://schemas.microsoft.com/office/drawing/2014/main" id="{2F24EEF5-28F3-C63C-5C69-C88C60BE4065}"/>
              </a:ext>
            </a:extLst>
          </p:cNvPr>
          <p:cNvSpPr txBox="1">
            <a:spLocks noGrp="1"/>
          </p:cNvSpPr>
          <p:nvPr/>
        </p:nvSpPr>
        <p:spPr>
          <a:xfrm>
            <a:off x="4548746" y="4841308"/>
            <a:ext cx="3362447" cy="377995"/>
          </a:xfrm>
          <a:prstGeom prst="rect">
            <a:avLst/>
          </a:prstGeom>
        </p:spPr>
        <p:txBody>
          <a:bodyPr spcFirstLastPara="1" vert="horz" wrap="square" lIns="91425" tIns="91425" rIns="91425" bIns="91425" rtlCol="0" anchor="t" anchorCtr="0">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81281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162562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243843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325124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406405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487686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568967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6502481"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0" lvl="0" indent="0" algn="ctr">
              <a:lnSpc>
                <a:spcPct val="114999"/>
              </a:lnSpc>
              <a:spcBef>
                <a:spcPts val="1800"/>
              </a:spcBef>
              <a:spcAft>
                <a:spcPts val="400"/>
              </a:spcAft>
              <a:buSzPts val="1100"/>
              <a:buFont typeface="Arial"/>
              <a:buNone/>
            </a:pPr>
            <a:r>
              <a:rPr lang="fr" sz="1200" dirty="0">
                <a:solidFill>
                  <a:srgbClr val="45C4B3"/>
                </a:solidFill>
              </a:rPr>
              <a:t>CQP ASSISTANT MÉDICAL – RNCP 40913</a:t>
            </a:r>
            <a:endParaRPr lang="en-US" sz="1200">
              <a:solidFill>
                <a:srgbClr val="45C4B3"/>
              </a:solidFill>
              <a:ea typeface="Calibri"/>
              <a:cs typeface="Calibri"/>
            </a:endParaRPr>
          </a:p>
        </p:txBody>
      </p:sp>
    </p:spTree>
    <p:extLst>
      <p:ext uri="{BB962C8B-B14F-4D97-AF65-F5344CB8AC3E}">
        <p14:creationId xmlns:p14="http://schemas.microsoft.com/office/powerpoint/2010/main" val="1471141190"/>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661c437-131c-424f-98f8-89a4ee702212" xsi:nil="true"/>
    <lcf76f155ced4ddcb4097134ff3c332f xmlns="cea5335e-e505-47ff-97aa-e7a7fc308867">
      <Terms xmlns="http://schemas.microsoft.com/office/infopath/2007/PartnerControls"/>
    </lcf76f155ced4ddcb4097134ff3c332f>
    <MediaLengthInSeconds xmlns="cea5335e-e505-47ff-97aa-e7a7fc308867" xsi:nil="true"/>
    <SharedWithUsers xmlns="9661c437-131c-424f-98f8-89a4ee702212">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7AE80EEFC47E349BC5F9ED3E29E6E74" ma:contentTypeVersion="16" ma:contentTypeDescription="Crée un document." ma:contentTypeScope="" ma:versionID="7a71a4f76d08ae51528101890b8ea98f">
  <xsd:schema xmlns:xsd="http://www.w3.org/2001/XMLSchema" xmlns:xs="http://www.w3.org/2001/XMLSchema" xmlns:p="http://schemas.microsoft.com/office/2006/metadata/properties" xmlns:ns2="cea5335e-e505-47ff-97aa-e7a7fc308867" xmlns:ns3="9661c437-131c-424f-98f8-89a4ee702212" targetNamespace="http://schemas.microsoft.com/office/2006/metadata/properties" ma:root="true" ma:fieldsID="e75779b96aa313e6aa65e794855ff8b8" ns2:_="" ns3:_="">
    <xsd:import namespace="cea5335e-e505-47ff-97aa-e7a7fc308867"/>
    <xsd:import namespace="9661c437-131c-424f-98f8-89a4ee70221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ea5335e-e505-47ff-97aa-e7a7fc3088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lcf76f155ced4ddcb4097134ff3c332f" ma:index="14" nillable="true" ma:taxonomy="true" ma:internalName="lcf76f155ced4ddcb4097134ff3c332f" ma:taxonomyFieldName="MediaServiceImageTags" ma:displayName="Balises d’images" ma:readOnly="false" ma:fieldId="{5cf76f15-5ced-4ddc-b409-7134ff3c332f}" ma:taxonomyMulti="true" ma:sspId="99c9e95d-08ed-4791-8fec-9e6f25b38737"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descrip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661c437-131c-424f-98f8-89a4ee702212"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4ad08b6c-1410-492f-8141-b78eb3d7ac71}" ma:internalName="TaxCatchAll" ma:showField="CatchAllData" ma:web="9661c437-131c-424f-98f8-89a4ee702212">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Partagé avec dé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4465EA5-A82E-4978-B938-B2F08A5FA652}">
  <ds:schemaRefs>
    <ds:schemaRef ds:uri="http://schemas.microsoft.com/sharepoint/v3/contenttype/forms"/>
  </ds:schemaRefs>
</ds:datastoreItem>
</file>

<file path=customXml/itemProps2.xml><?xml version="1.0" encoding="utf-8"?>
<ds:datastoreItem xmlns:ds="http://schemas.openxmlformats.org/officeDocument/2006/customXml" ds:itemID="{772CE47C-10C3-498F-B22F-B510C5C27ED1}">
  <ds:schemaRefs>
    <ds:schemaRef ds:uri="5a0ed693-3430-4ebf-976d-259b671b69a7"/>
    <ds:schemaRef ds:uri="5af5c64a-a643-4942-adcc-54d31c0fce06"/>
    <ds:schemaRef ds:uri="8de1f85b-3cd2-45ac-8ec1-3796475eb4ef"/>
    <ds:schemaRef ds:uri="9661c437-131c-424f-98f8-89a4ee702212"/>
    <ds:schemaRef ds:uri="cea5335e-e505-47ff-97aa-e7a7fc308867"/>
    <ds:schemaRef ds:uri="ceb4d154-edb9-4789-b0ee-737cbe15937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92378BF-0D70-4FE8-BA38-FE2754B05B34}">
  <ds:schemaRefs>
    <ds:schemaRef ds:uri="9661c437-131c-424f-98f8-89a4ee702212"/>
    <ds:schemaRef ds:uri="cea5335e-e505-47ff-97aa-e7a7fc30886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4729</Words>
  <Application>Microsoft Macintosh PowerPoint</Application>
  <PresentationFormat>Grand écran</PresentationFormat>
  <Paragraphs>555</Paragraphs>
  <Slides>43</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43</vt:i4>
      </vt:variant>
    </vt:vector>
  </HeadingPairs>
  <TitlesOfParts>
    <vt:vector size="53" baseType="lpstr">
      <vt:lpstr>Aptos</vt:lpstr>
      <vt:lpstr>Arial</vt:lpstr>
      <vt:lpstr>Calibri</vt:lpstr>
      <vt:lpstr>Calibri Light</vt:lpstr>
      <vt:lpstr>Century Gothic</vt:lpstr>
      <vt:lpstr>Gotham Book</vt:lpstr>
      <vt:lpstr>Gotham Light</vt:lpstr>
      <vt:lpstr>Segoe UI Emoji</vt:lpstr>
      <vt:lpstr>Univers Condensed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Laura COHEN</dc:creator>
  <cp:lastModifiedBy>Marie FONTAINE</cp:lastModifiedBy>
  <cp:revision>924</cp:revision>
  <dcterms:created xsi:type="dcterms:W3CDTF">2019-10-14T13:07:16Z</dcterms:created>
  <dcterms:modified xsi:type="dcterms:W3CDTF">2026-09-10T08:45:17Z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0x01010057AE80EEFC47E349BC5F9ED3E29E6E74</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_activity">
    <vt:lpwstr>{"FileActivityType":"9","FileActivityTimeStamp":"2023-03-09T11:10:35.590Z","FileActivityUsersOnPage":[{"DisplayName":"Marie FONTAINE","Id":"mfontaine@isrp.fr"}],"FileActivityNavigationId":null}</vt:lpwstr>
  </property>
  <property fmtid="{D5CDD505-2E9C-101B-9397-08002B2CF9AE}" pid="7" name="TriggerFlowInfo">
    <vt:lpwstr/>
  </property>
  <property fmtid="{D5CDD505-2E9C-101B-9397-08002B2CF9AE}" pid="8" name="_SharedFileIndex">
    <vt:lpwstr/>
  </property>
  <property fmtid="{D5CDD505-2E9C-101B-9397-08002B2CF9AE}" pid="9" name="_SourceUrl">
    <vt:lpwstr/>
  </property>
  <property fmtid="{D5CDD505-2E9C-101B-9397-08002B2CF9AE}" pid="10" name="Order">
    <vt:lpwstr>290800.000000000</vt:lpwstr>
  </property>
</Properties>
</file>